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LIznLCci/o9nJ1vsrsoq8R/8d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1" autoAdjust="0"/>
  </p:normalViewPr>
  <p:slideViewPr>
    <p:cSldViewPr snapToGrid="0">
      <p:cViewPr varScale="1">
        <p:scale>
          <a:sx n="69" d="100"/>
          <a:sy n="69" d="100"/>
        </p:scale>
        <p:origin x="11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GbC7SG9GOBU0C55kk4bewirwNxHivN_T8rLv2xClJoM/edit?tab=t.0#heading=h.5p1czrcdsyz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GbC7SG9GOBU0C55kk4bewirwNxHivN_T8rLv2xClJoM/edit?tab=t.0#heading=h.5p1czrcdsyz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DRAFT - </a:t>
            </a:r>
            <a:r>
              <a:rPr lang="en-US" sz="1800" b="0" i="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https://docs.google.com/document/d/1GbC7SG9GOBU0C55kk4bewirwNxHivN_T8rLv2xClJoM/edit?tab=t.0#heading=h.5p1czrcdsyzi</a:t>
            </a:r>
            <a:endParaRPr sz="1800" b="0" i="0" u="sng" strike="noStrike">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800" b="0" i="0" u="none" strike="noStrike">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800" b="0" i="0" u="none" strike="noStrike">
                <a:solidFill>
                  <a:srgbClr val="1155CC"/>
                </a:solidFill>
                <a:latin typeface="Calibri"/>
                <a:ea typeface="Calibri"/>
                <a:cs typeface="Calibri"/>
                <a:sym typeface="Calibri"/>
              </a:rPr>
              <a:t>The bullet points on these slides are the Leave No Trace requirements.  The instructor should include how we offer these courses in a Scouting context. Ensure to make the point that Scouting courses must follow Youth Protection.</a:t>
            </a:r>
            <a:endParaRPr u="none"/>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DRAFT - </a:t>
            </a:r>
            <a:r>
              <a:rPr lang="en-US" sz="1800" b="0" i="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https://docs.google.com/document/d/1GbC7SG9GOBU0C55kk4bewirwNxHivN_T8rLv2xClJoM/edit?tab=t.0#heading=h.5p1czrcdsyzi</a:t>
            </a:r>
            <a:endParaRPr sz="1800" b="0" i="0" u="sng" strike="noStrike">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800" b="0" i="0" u="none" strike="noStrike">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800" b="0" i="0" u="none" strike="noStrike">
                <a:solidFill>
                  <a:srgbClr val="1155CC"/>
                </a:solidFill>
                <a:latin typeface="Calibri"/>
                <a:ea typeface="Calibri"/>
                <a:cs typeface="Calibri"/>
                <a:sym typeface="Calibri"/>
              </a:rPr>
              <a:t>The bullet points on these slides are the Leave No Trace requirements.  The instructor should include how we offer these courses in a Scouting context. Ensure to make the point that Scouting courses must follow Youth Protection.</a:t>
            </a:r>
            <a:endParaRPr u="none"/>
          </a:p>
        </p:txBody>
      </p:sp>
      <p:sp>
        <p:nvSpPr>
          <p:cNvPr id="203" name="Google Shape;2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7" name="Google Shape;2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Note:</a:t>
            </a:r>
            <a:r>
              <a:rPr lang="en-US" dirty="0"/>
              <a:t> </a:t>
            </a:r>
            <a:r>
              <a:rPr lang="en-US" sz="1200" b="1" i="0" u="none" strike="noStrike" cap="none" dirty="0">
                <a:solidFill>
                  <a:srgbClr val="FF0000"/>
                </a:solidFill>
                <a:latin typeface="Arial"/>
                <a:ea typeface="Arial"/>
                <a:cs typeface="Arial"/>
                <a:sym typeface="Arial"/>
              </a:rPr>
              <a:t>This is a required session, though these specific objectives are not what is in the ME handbook (pg. 78, 2015) for this session.  This session’s material has been augmented to incorporate Scouting America’s Outdoor Ethics training guidelines. The following slide has the Leave No Trace ME Handbook Objectives</a:t>
            </a:r>
            <a:endParaRPr lang="en-US" dirty="0"/>
          </a:p>
          <a:p>
            <a:pPr marL="0" lvl="0" indent="0" algn="l" rtl="0">
              <a:lnSpc>
                <a:spcPct val="100000"/>
              </a:lnSpc>
              <a:spcBef>
                <a:spcPts val="0"/>
              </a:spcBef>
              <a:spcAft>
                <a:spcPts val="0"/>
              </a:spcAft>
              <a:buSzPts val="1400"/>
              <a:buNone/>
            </a:pPr>
            <a:endParaRPr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 These Leave No Trace Goals are from the ME Handbook for this session (pg. 78, 2015).</a:t>
            </a:r>
            <a:endParaRPr dirty="0"/>
          </a:p>
        </p:txBody>
      </p:sp>
      <p:sp>
        <p:nvSpPr>
          <p:cNvPr id="119" name="Google Shape;1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 Scouting America Leave No Trace Basics course is being revised in 2025. Check current requirements.</a:t>
            </a:r>
            <a:endParaRPr dirty="0"/>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6"/>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pic>
        <p:nvPicPr>
          <p:cNvPr id="22" name="Google Shape;22;p36" descr="Image"/>
          <p:cNvPicPr preferRelativeResize="0"/>
          <p:nvPr/>
        </p:nvPicPr>
        <p:blipFill rotWithShape="1">
          <a:blip r:embed="rId2">
            <a:alphaModFix/>
          </a:blip>
          <a:srcRect/>
          <a:stretch/>
        </p:blipFill>
        <p:spPr>
          <a:xfrm>
            <a:off x="4510088" y="565150"/>
            <a:ext cx="3171825" cy="3187700"/>
          </a:xfrm>
          <a:prstGeom prst="rect">
            <a:avLst/>
          </a:prstGeom>
          <a:noFill/>
          <a:ln>
            <a:noFill/>
          </a:ln>
        </p:spPr>
      </p:pic>
      <p:sp>
        <p:nvSpPr>
          <p:cNvPr id="23" name="Google Shape;23;p36"/>
          <p:cNvSpPr txBox="1">
            <a:spLocks noGrp="1"/>
          </p:cNvSpPr>
          <p:nvPr>
            <p:ph type="ctrTitle"/>
          </p:nvPr>
        </p:nvSpPr>
        <p:spPr>
          <a:xfrm>
            <a:off x="1524000" y="3752440"/>
            <a:ext cx="9144000" cy="9338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subTitle" idx="1"/>
          </p:nvPr>
        </p:nvSpPr>
        <p:spPr>
          <a:xfrm>
            <a:off x="1524000" y="4800600"/>
            <a:ext cx="9144000" cy="457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8" name="Google Shape;8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2"/>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22"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93" name="Google Shape;93;p22"/>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85623"/>
              </a:buClr>
              <a:buSzPts val="1800"/>
              <a:buChar char="•"/>
              <a:defRPr/>
            </a:lvl1pPr>
            <a:lvl2pPr marL="914400" lvl="1" indent="-342900" algn="l">
              <a:lnSpc>
                <a:spcPct val="90000"/>
              </a:lnSpc>
              <a:spcBef>
                <a:spcPts val="500"/>
              </a:spcBef>
              <a:spcAft>
                <a:spcPts val="0"/>
              </a:spcAft>
              <a:buClr>
                <a:srgbClr val="385623"/>
              </a:buClr>
              <a:buSzPts val="1800"/>
              <a:buChar char="•"/>
              <a:defRPr/>
            </a:lvl2pPr>
            <a:lvl3pPr marL="1371600" lvl="2" indent="-342900" algn="l">
              <a:lnSpc>
                <a:spcPct val="90000"/>
              </a:lnSpc>
              <a:spcBef>
                <a:spcPts val="500"/>
              </a:spcBef>
              <a:spcAft>
                <a:spcPts val="0"/>
              </a:spcAft>
              <a:buClr>
                <a:srgbClr val="385623"/>
              </a:buClr>
              <a:buSzPts val="1800"/>
              <a:buChar char="•"/>
              <a:defRPr/>
            </a:lvl3pPr>
            <a:lvl4pPr marL="1828800" lvl="3" indent="-342900" algn="l">
              <a:lnSpc>
                <a:spcPct val="90000"/>
              </a:lnSpc>
              <a:spcBef>
                <a:spcPts val="500"/>
              </a:spcBef>
              <a:spcAft>
                <a:spcPts val="0"/>
              </a:spcAft>
              <a:buClr>
                <a:srgbClr val="385623"/>
              </a:buClr>
              <a:buSzPts val="1800"/>
              <a:buChar char="•"/>
              <a:defRPr/>
            </a:lvl4pPr>
            <a:lvl5pPr marL="2286000" lvl="4" indent="-342900" algn="l">
              <a:lnSpc>
                <a:spcPct val="90000"/>
              </a:lnSpc>
              <a:spcBef>
                <a:spcPts val="500"/>
              </a:spcBef>
              <a:spcAft>
                <a:spcPts val="0"/>
              </a:spcAft>
              <a:buClr>
                <a:srgbClr val="38562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32" name="Google Shape;32;p14"/>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400" b="1"/>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000"/>
              <a:buNone/>
              <a:defRPr sz="1800" b="1"/>
            </a:lvl3pPr>
            <a:lvl4pPr marL="1828800" lvl="3" indent="-228600" algn="l">
              <a:lnSpc>
                <a:spcPct val="90000"/>
              </a:lnSpc>
              <a:spcBef>
                <a:spcPts val="500"/>
              </a:spcBef>
              <a:spcAft>
                <a:spcPts val="0"/>
              </a:spcAft>
              <a:buSzPts val="1800"/>
              <a:buNone/>
              <a:defRPr sz="1600" b="1"/>
            </a:lvl4pPr>
            <a:lvl5pPr marL="2286000" lvl="4" indent="-228600" algn="l">
              <a:lnSpc>
                <a:spcPct val="90000"/>
              </a:lnSpc>
              <a:spcBef>
                <a:spcPts val="500"/>
              </a:spcBef>
              <a:spcAft>
                <a:spcPts val="0"/>
              </a:spcAft>
              <a:buSzPts val="1800"/>
              <a:buNone/>
              <a:defRPr sz="1600" b="1"/>
            </a:lvl5pPr>
            <a:lvl6pPr marL="2743200" lvl="5" indent="-228600" algn="l">
              <a:lnSpc>
                <a:spcPct val="90000"/>
              </a:lnSpc>
              <a:spcBef>
                <a:spcPts val="5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5" name="Google Shape;35;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6" name="Google Shape;36;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400" b="1"/>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000"/>
              <a:buNone/>
              <a:defRPr sz="1800" b="1"/>
            </a:lvl3pPr>
            <a:lvl4pPr marL="1828800" lvl="3" indent="-228600" algn="l">
              <a:lnSpc>
                <a:spcPct val="90000"/>
              </a:lnSpc>
              <a:spcBef>
                <a:spcPts val="500"/>
              </a:spcBef>
              <a:spcAft>
                <a:spcPts val="0"/>
              </a:spcAft>
              <a:buSzPts val="1800"/>
              <a:buNone/>
              <a:defRPr sz="1600" b="1"/>
            </a:lvl4pPr>
            <a:lvl5pPr marL="2286000" lvl="4" indent="-228600" algn="l">
              <a:lnSpc>
                <a:spcPct val="90000"/>
              </a:lnSpc>
              <a:spcBef>
                <a:spcPts val="500"/>
              </a:spcBef>
              <a:spcAft>
                <a:spcPts val="0"/>
              </a:spcAft>
              <a:buSzPts val="1800"/>
              <a:buNone/>
              <a:defRPr sz="1600" b="1"/>
            </a:lvl5pPr>
            <a:lvl6pPr marL="2743200" lvl="5" indent="-228600" algn="l">
              <a:lnSpc>
                <a:spcPct val="90000"/>
              </a:lnSpc>
              <a:spcBef>
                <a:spcPts val="5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7" name="Google Shape;37;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7"/>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17"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43" name="Google Shape;43;p17"/>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 name="Google Shape;4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5"/>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5"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52" name="Google Shape;52;p15"/>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562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16"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60" name="Google Shape;60;p16"/>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18"/>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18" descr="Image"/>
          <p:cNvPicPr preferRelativeResize="0"/>
          <p:nvPr/>
        </p:nvPicPr>
        <p:blipFill rotWithShape="1">
          <a:blip r:embed="rId2">
            <a:alphaModFix/>
          </a:blip>
          <a:srcRect/>
          <a:stretch/>
        </p:blipFill>
        <p:spPr>
          <a:xfrm>
            <a:off x="204788" y="441325"/>
            <a:ext cx="1266825" cy="1273175"/>
          </a:xfrm>
          <a:prstGeom prst="rect">
            <a:avLst/>
          </a:prstGeom>
          <a:noFill/>
          <a:ln>
            <a:noFill/>
          </a:ln>
        </p:spPr>
      </p:pic>
      <p:sp>
        <p:nvSpPr>
          <p:cNvPr id="67" name="Google Shape;67;p18"/>
          <p:cNvSpPr/>
          <p:nvPr/>
        </p:nvSpPr>
        <p:spPr>
          <a:xfrm>
            <a:off x="12700" y="12700"/>
            <a:ext cx="12166600" cy="303213"/>
          </a:xfrm>
          <a:prstGeom prst="rect">
            <a:avLst/>
          </a:prstGeom>
          <a:solidFill>
            <a:srgbClr val="006633"/>
          </a:solidFill>
          <a:ln w="9525" cap="flat" cmpd="sng">
            <a:solidFill>
              <a:srgbClr val="006633"/>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562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85623"/>
              </a:buClr>
              <a:buSzPts val="3200"/>
              <a:buChar char="•"/>
              <a:defRPr sz="3200"/>
            </a:lvl1pPr>
            <a:lvl2pPr marL="914400" lvl="1" indent="-406400" algn="l">
              <a:lnSpc>
                <a:spcPct val="90000"/>
              </a:lnSpc>
              <a:spcBef>
                <a:spcPts val="500"/>
              </a:spcBef>
              <a:spcAft>
                <a:spcPts val="0"/>
              </a:spcAft>
              <a:buClr>
                <a:srgbClr val="385623"/>
              </a:buClr>
              <a:buSzPts val="2800"/>
              <a:buChar char="•"/>
              <a:defRPr sz="2800"/>
            </a:lvl2pPr>
            <a:lvl3pPr marL="1371600" lvl="2" indent="-381000" algn="l">
              <a:lnSpc>
                <a:spcPct val="90000"/>
              </a:lnSpc>
              <a:spcBef>
                <a:spcPts val="500"/>
              </a:spcBef>
              <a:spcAft>
                <a:spcPts val="0"/>
              </a:spcAft>
              <a:buClr>
                <a:srgbClr val="385623"/>
              </a:buClr>
              <a:buSzPts val="2400"/>
              <a:buChar char="•"/>
              <a:defRPr sz="2400"/>
            </a:lvl3pPr>
            <a:lvl4pPr marL="1828800" lvl="3" indent="-355600" algn="l">
              <a:lnSpc>
                <a:spcPct val="90000"/>
              </a:lnSpc>
              <a:spcBef>
                <a:spcPts val="500"/>
              </a:spcBef>
              <a:spcAft>
                <a:spcPts val="0"/>
              </a:spcAft>
              <a:buClr>
                <a:srgbClr val="385623"/>
              </a:buClr>
              <a:buSzPts val="2000"/>
              <a:buChar char="•"/>
              <a:defRPr sz="2000"/>
            </a:lvl4pPr>
            <a:lvl5pPr marL="2286000" lvl="4" indent="-355600" algn="l">
              <a:lnSpc>
                <a:spcPct val="90000"/>
              </a:lnSpc>
              <a:spcBef>
                <a:spcPts val="500"/>
              </a:spcBef>
              <a:spcAft>
                <a:spcPts val="0"/>
              </a:spcAft>
              <a:buClr>
                <a:srgbClr val="38562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85623"/>
              </a:buClr>
              <a:buSzPts val="1600"/>
              <a:buNone/>
              <a:defRPr sz="1600"/>
            </a:lvl1pPr>
            <a:lvl2pPr marL="914400" lvl="1" indent="-228600" algn="l">
              <a:lnSpc>
                <a:spcPct val="90000"/>
              </a:lnSpc>
              <a:spcBef>
                <a:spcPts val="500"/>
              </a:spcBef>
              <a:spcAft>
                <a:spcPts val="0"/>
              </a:spcAft>
              <a:buClr>
                <a:srgbClr val="385623"/>
              </a:buClr>
              <a:buSzPts val="1400"/>
              <a:buNone/>
              <a:defRPr sz="1400"/>
            </a:lvl2pPr>
            <a:lvl3pPr marL="1371600" lvl="2" indent="-228600" algn="l">
              <a:lnSpc>
                <a:spcPct val="90000"/>
              </a:lnSpc>
              <a:spcBef>
                <a:spcPts val="500"/>
              </a:spcBef>
              <a:spcAft>
                <a:spcPts val="0"/>
              </a:spcAft>
              <a:buClr>
                <a:srgbClr val="385623"/>
              </a:buClr>
              <a:buSzPts val="1200"/>
              <a:buNone/>
              <a:defRPr sz="1200"/>
            </a:lvl3pPr>
            <a:lvl4pPr marL="1828800" lvl="3" indent="-228600" algn="l">
              <a:lnSpc>
                <a:spcPct val="90000"/>
              </a:lnSpc>
              <a:spcBef>
                <a:spcPts val="500"/>
              </a:spcBef>
              <a:spcAft>
                <a:spcPts val="0"/>
              </a:spcAft>
              <a:buClr>
                <a:srgbClr val="385623"/>
              </a:buClr>
              <a:buSzPts val="1000"/>
              <a:buNone/>
              <a:defRPr sz="1000"/>
            </a:lvl4pPr>
            <a:lvl5pPr marL="2286000" lvl="4" indent="-228600" algn="l">
              <a:lnSpc>
                <a:spcPct val="90000"/>
              </a:lnSpc>
              <a:spcBef>
                <a:spcPts val="500"/>
              </a:spcBef>
              <a:spcAft>
                <a:spcPts val="0"/>
              </a:spcAft>
              <a:buClr>
                <a:srgbClr val="38562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562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a:spLocks noGrp="1"/>
          </p:cNvSpPr>
          <p:nvPr>
            <p:ph type="pic" idx="2"/>
          </p:nvPr>
        </p:nvSpPr>
        <p:spPr>
          <a:xfrm>
            <a:off x="5183188" y="987425"/>
            <a:ext cx="6172200" cy="4873625"/>
          </a:xfrm>
          <a:prstGeom prst="rect">
            <a:avLst/>
          </a:prstGeom>
          <a:noFill/>
          <a:ln>
            <a:noFill/>
          </a:ln>
        </p:spPr>
      </p:sp>
      <p:sp>
        <p:nvSpPr>
          <p:cNvPr id="82" name="Google Shape;82;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85623"/>
              </a:buClr>
              <a:buSzPts val="1600"/>
              <a:buNone/>
              <a:defRPr sz="1600"/>
            </a:lvl1pPr>
            <a:lvl2pPr marL="914400" lvl="1" indent="-228600" algn="l">
              <a:lnSpc>
                <a:spcPct val="90000"/>
              </a:lnSpc>
              <a:spcBef>
                <a:spcPts val="500"/>
              </a:spcBef>
              <a:spcAft>
                <a:spcPts val="0"/>
              </a:spcAft>
              <a:buClr>
                <a:srgbClr val="385623"/>
              </a:buClr>
              <a:buSzPts val="1400"/>
              <a:buNone/>
              <a:defRPr sz="1400"/>
            </a:lvl2pPr>
            <a:lvl3pPr marL="1371600" lvl="2" indent="-228600" algn="l">
              <a:lnSpc>
                <a:spcPct val="90000"/>
              </a:lnSpc>
              <a:spcBef>
                <a:spcPts val="500"/>
              </a:spcBef>
              <a:spcAft>
                <a:spcPts val="0"/>
              </a:spcAft>
              <a:buClr>
                <a:srgbClr val="385623"/>
              </a:buClr>
              <a:buSzPts val="1200"/>
              <a:buNone/>
              <a:defRPr sz="1200"/>
            </a:lvl3pPr>
            <a:lvl4pPr marL="1828800" lvl="3" indent="-228600" algn="l">
              <a:lnSpc>
                <a:spcPct val="90000"/>
              </a:lnSpc>
              <a:spcBef>
                <a:spcPts val="500"/>
              </a:spcBef>
              <a:spcAft>
                <a:spcPts val="0"/>
              </a:spcAft>
              <a:buClr>
                <a:srgbClr val="385623"/>
              </a:buClr>
              <a:buSzPts val="1000"/>
              <a:buNone/>
              <a:defRPr sz="1000"/>
            </a:lvl4pPr>
            <a:lvl5pPr marL="2286000" lvl="4" indent="-228600" algn="l">
              <a:lnSpc>
                <a:spcPct val="90000"/>
              </a:lnSpc>
              <a:spcBef>
                <a:spcPts val="500"/>
              </a:spcBef>
              <a:spcAft>
                <a:spcPts val="0"/>
              </a:spcAft>
              <a:buClr>
                <a:srgbClr val="38562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descr="Picture 8"/>
          <p:cNvPicPr preferRelativeResize="0"/>
          <p:nvPr/>
        </p:nvPicPr>
        <p:blipFill rotWithShape="1">
          <a:blip r:embed="rId13">
            <a:alphaModFix/>
          </a:blip>
          <a:srcRect/>
          <a:stretch/>
        </p:blipFill>
        <p:spPr>
          <a:xfrm>
            <a:off x="0" y="9525"/>
            <a:ext cx="12192000" cy="6838950"/>
          </a:xfrm>
          <a:prstGeom prst="rect">
            <a:avLst/>
          </a:prstGeom>
          <a:noFill/>
          <a:ln>
            <a:noFill/>
          </a:ln>
        </p:spPr>
      </p:pic>
      <p:pic>
        <p:nvPicPr>
          <p:cNvPr id="11" name="Google Shape;11;p12"/>
          <p:cNvPicPr preferRelativeResize="0"/>
          <p:nvPr/>
        </p:nvPicPr>
        <p:blipFill rotWithShape="1">
          <a:blip r:embed="rId14">
            <a:alphaModFix/>
          </a:blip>
          <a:srcRect/>
          <a:stretch/>
        </p:blipFill>
        <p:spPr>
          <a:xfrm>
            <a:off x="0" y="5577839"/>
            <a:ext cx="12192000" cy="1280161"/>
          </a:xfrm>
          <a:prstGeom prst="rect">
            <a:avLst/>
          </a:prstGeom>
          <a:noFill/>
          <a:ln>
            <a:noFill/>
          </a:ln>
        </p:spPr>
      </p:pic>
      <p:sp>
        <p:nvSpPr>
          <p:cNvPr id="12" name="Google Shape;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85623"/>
              </a:buClr>
              <a:buSzPts val="4400"/>
              <a:buFont typeface="Calibri"/>
              <a:buNone/>
              <a:defRPr sz="4400" b="0" i="0" u="none" strike="noStrike" cap="none">
                <a:solidFill>
                  <a:srgbClr val="38562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85623"/>
              </a:buClr>
              <a:buSzPts val="2800"/>
              <a:buFont typeface="Arial"/>
              <a:buChar char="•"/>
              <a:defRPr sz="2800" b="0" i="0" u="none" strike="noStrike" cap="none">
                <a:solidFill>
                  <a:srgbClr val="385623"/>
                </a:solidFill>
                <a:latin typeface="Calibri"/>
                <a:ea typeface="Calibri"/>
                <a:cs typeface="Calibri"/>
                <a:sym typeface="Calibri"/>
              </a:defRPr>
            </a:lvl1pPr>
            <a:lvl2pPr marL="914400" marR="0" lvl="1" indent="-381000" algn="l" rtl="0">
              <a:lnSpc>
                <a:spcPct val="90000"/>
              </a:lnSpc>
              <a:spcBef>
                <a:spcPts val="500"/>
              </a:spcBef>
              <a:spcAft>
                <a:spcPts val="0"/>
              </a:spcAft>
              <a:buClr>
                <a:srgbClr val="385623"/>
              </a:buClr>
              <a:buSzPts val="2400"/>
              <a:buFont typeface="Arial"/>
              <a:buChar char="•"/>
              <a:defRPr sz="2400" b="0" i="0" u="none" strike="noStrike" cap="none">
                <a:solidFill>
                  <a:srgbClr val="385623"/>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85623"/>
              </a:buClr>
              <a:buSzPts val="2000"/>
              <a:buFont typeface="Arial"/>
              <a:buChar char="•"/>
              <a:defRPr sz="2000" b="0" i="0" u="none" strike="noStrike" cap="none">
                <a:solidFill>
                  <a:srgbClr val="385623"/>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85623"/>
              </a:buClr>
              <a:buSzPts val="1800"/>
              <a:buFont typeface="Arial"/>
              <a:buChar char="•"/>
              <a:defRPr sz="1800" b="0" i="0" u="none" strike="noStrike" cap="none">
                <a:solidFill>
                  <a:srgbClr val="385623"/>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85623"/>
              </a:buClr>
              <a:buSzPts val="1800"/>
              <a:buFont typeface="Arial"/>
              <a:buChar char="•"/>
              <a:defRPr sz="1800" b="0" i="0" u="none" strike="noStrike" cap="none">
                <a:solidFill>
                  <a:srgbClr val="385623"/>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p:nvPr/>
        </p:nvSpPr>
        <p:spPr>
          <a:xfrm>
            <a:off x="533400" y="3997325"/>
            <a:ext cx="11125200" cy="1408113"/>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None/>
            </a:pPr>
            <a:r>
              <a:rPr lang="en-US" sz="4554" b="1" i="0" u="none" strike="noStrike" cap="none">
                <a:solidFill>
                  <a:srgbClr val="20381C"/>
                </a:solidFill>
                <a:latin typeface="Helvetica Neue"/>
                <a:ea typeface="Helvetica Neue"/>
                <a:cs typeface="Helvetica Neue"/>
                <a:sym typeface="Helvetica Neue"/>
              </a:rPr>
              <a:t>Scouting America</a:t>
            </a:r>
            <a:endParaRPr/>
          </a:p>
          <a:p>
            <a:pPr marL="0" marR="0" lvl="0" indent="0" algn="ctr" rtl="0">
              <a:lnSpc>
                <a:spcPct val="90000"/>
              </a:lnSpc>
              <a:spcBef>
                <a:spcPts val="0"/>
              </a:spcBef>
              <a:spcAft>
                <a:spcPts val="0"/>
              </a:spcAft>
              <a:buNone/>
            </a:pPr>
            <a:r>
              <a:rPr lang="en-US" sz="4554" b="1" i="0" u="none" strike="noStrike" cap="none">
                <a:solidFill>
                  <a:srgbClr val="20381C"/>
                </a:solidFill>
                <a:latin typeface="Helvetica Neue"/>
                <a:ea typeface="Helvetica Neue"/>
                <a:cs typeface="Helvetica Neue"/>
                <a:sym typeface="Helvetica Neue"/>
              </a:rPr>
              <a:t>Leave No Trace Instructor Course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638300" y="378288"/>
            <a:ext cx="9715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Leave No Trace Skills Course</a:t>
            </a:r>
            <a:endParaRPr>
              <a:latin typeface="Helvetica Neue"/>
              <a:ea typeface="Helvetica Neue"/>
              <a:cs typeface="Helvetica Neue"/>
              <a:sym typeface="Helvetica Neue"/>
            </a:endParaRPr>
          </a:p>
        </p:txBody>
      </p:sp>
      <p:sp>
        <p:nvSpPr>
          <p:cNvPr id="166" name="Google Shape;166;p28"/>
          <p:cNvSpPr txBox="1">
            <a:spLocks noGrp="1"/>
          </p:cNvSpPr>
          <p:nvPr>
            <p:ph type="body" idx="4294967295"/>
          </p:nvPr>
        </p:nvSpPr>
        <p:spPr>
          <a:xfrm>
            <a:off x="765650" y="1828800"/>
            <a:ext cx="10515600" cy="3886200"/>
          </a:xfrm>
          <a:prstGeom prst="rect">
            <a:avLst/>
          </a:prstGeom>
          <a:noFill/>
          <a:ln>
            <a:noFill/>
          </a:ln>
        </p:spPr>
        <p:txBody>
          <a:bodyPr spcFirstLastPara="1" wrap="square" lIns="91425" tIns="45700" rIns="91425" bIns="45700" anchor="t" anchorCtr="0">
            <a:noAutofit/>
          </a:bodyPr>
          <a:lstStyle/>
          <a:p>
            <a:pPr marL="228600" lvl="0" indent="-184150" algn="l" rtl="0">
              <a:lnSpc>
                <a:spcPct val="70000"/>
              </a:lnSpc>
              <a:spcBef>
                <a:spcPts val="0"/>
              </a:spcBef>
              <a:spcAft>
                <a:spcPts val="0"/>
              </a:spcAft>
              <a:buClr>
                <a:srgbClr val="385623"/>
              </a:buClr>
              <a:buSzPts val="1700"/>
              <a:buFont typeface="Calibri"/>
              <a:buChar char="•"/>
            </a:pPr>
            <a:r>
              <a:rPr lang="en-US" sz="2000" dirty="0">
                <a:solidFill>
                  <a:srgbClr val="385623"/>
                </a:solidFill>
                <a:latin typeface="Helvetica Neue"/>
                <a:ea typeface="Helvetica Neue"/>
                <a:cs typeface="Helvetica Neue"/>
                <a:sym typeface="Helvetica Neue"/>
              </a:rPr>
              <a:t>16 hours of instruction, 10 in the field, + overnight (strongly encouraged)</a:t>
            </a:r>
            <a:endParaRPr sz="2000" dirty="0">
              <a:latin typeface="Helvetica Neue"/>
              <a:ea typeface="Helvetica Neue"/>
              <a:cs typeface="Helvetica Neue"/>
              <a:sym typeface="Helvetica Neue"/>
            </a:endParaRPr>
          </a:p>
          <a:p>
            <a:pPr marL="819150" lvl="1" indent="-342900" algn="l" rtl="0">
              <a:lnSpc>
                <a:spcPct val="70000"/>
              </a:lnSpc>
              <a:spcBef>
                <a:spcPts val="500"/>
              </a:spcBef>
              <a:spcAft>
                <a:spcPts val="0"/>
              </a:spcAft>
              <a:buClr>
                <a:srgbClr val="385623"/>
              </a:buClr>
              <a:buSzPts val="1700"/>
              <a:buFont typeface="Helvetica Neue"/>
              <a:buChar char="−"/>
            </a:pPr>
            <a:r>
              <a:rPr lang="en-US" sz="2000" dirty="0">
                <a:solidFill>
                  <a:srgbClr val="385623"/>
                </a:solidFill>
                <a:latin typeface="Helvetica Neue"/>
                <a:ea typeface="Helvetica Neue"/>
                <a:cs typeface="Helvetica Neue"/>
                <a:sym typeface="Helvetica Neue"/>
              </a:rPr>
              <a:t>Virtual and blended courses offered</a:t>
            </a:r>
            <a:endParaRPr sz="2000" dirty="0">
              <a:latin typeface="Helvetica Neue"/>
              <a:ea typeface="Helvetica Neue"/>
              <a:cs typeface="Helvetica Neue"/>
              <a:sym typeface="Helvetica Neue"/>
            </a:endParaRPr>
          </a:p>
          <a:p>
            <a:pPr marL="228600" lvl="0" indent="-184150" algn="l" rtl="0">
              <a:lnSpc>
                <a:spcPct val="70000"/>
              </a:lnSpc>
              <a:spcBef>
                <a:spcPts val="1000"/>
              </a:spcBef>
              <a:spcAft>
                <a:spcPts val="0"/>
              </a:spcAft>
              <a:buClr>
                <a:srgbClr val="385623"/>
              </a:buClr>
              <a:buSzPts val="1700"/>
              <a:buFont typeface="Calibri"/>
              <a:buChar char="•"/>
            </a:pPr>
            <a:r>
              <a:rPr lang="en-US" sz="2000" dirty="0">
                <a:solidFill>
                  <a:srgbClr val="385623"/>
                </a:solidFill>
                <a:latin typeface="Helvetica Neue"/>
                <a:ea typeface="Helvetica Neue"/>
                <a:cs typeface="Helvetica Neue"/>
                <a:sym typeface="Helvetica Neue"/>
              </a:rPr>
              <a:t>Hosted by Organization or Individual</a:t>
            </a:r>
            <a:endParaRPr sz="2000" dirty="0">
              <a:latin typeface="Helvetica Neue"/>
              <a:ea typeface="Helvetica Neue"/>
              <a:cs typeface="Helvetica Neue"/>
              <a:sym typeface="Helvetica Neue"/>
            </a:endParaRPr>
          </a:p>
          <a:p>
            <a:pPr marL="819150" lvl="1" indent="-342900" algn="l" rtl="0">
              <a:lnSpc>
                <a:spcPct val="70000"/>
              </a:lnSpc>
              <a:spcBef>
                <a:spcPts val="500"/>
              </a:spcBef>
              <a:spcAft>
                <a:spcPts val="0"/>
              </a:spcAft>
              <a:buClr>
                <a:srgbClr val="385623"/>
              </a:buClr>
              <a:buSzPts val="1700"/>
              <a:buFont typeface="Helvetica Neue"/>
              <a:buChar char="−"/>
            </a:pPr>
            <a:r>
              <a:rPr lang="en-US" sz="2000" dirty="0">
                <a:solidFill>
                  <a:srgbClr val="385623"/>
                </a:solidFill>
                <a:latin typeface="Helvetica Neue"/>
                <a:ea typeface="Helvetica Neue"/>
                <a:cs typeface="Helvetica Neue"/>
                <a:sym typeface="Helvetica Neue"/>
              </a:rPr>
              <a:t>Insurance requirements must be met</a:t>
            </a:r>
          </a:p>
          <a:p>
            <a:pPr marL="819150" lvl="1" indent="-342900" algn="l" rtl="0">
              <a:lnSpc>
                <a:spcPct val="70000"/>
              </a:lnSpc>
              <a:spcBef>
                <a:spcPts val="500"/>
              </a:spcBef>
              <a:spcAft>
                <a:spcPts val="0"/>
              </a:spcAft>
              <a:buClr>
                <a:srgbClr val="385623"/>
              </a:buClr>
              <a:buSzPts val="1700"/>
              <a:buFont typeface="Helvetica Neue"/>
              <a:buChar char="−"/>
            </a:pPr>
            <a:r>
              <a:rPr lang="en-US" sz="2000" dirty="0">
                <a:latin typeface="Helvetica Neue"/>
                <a:sym typeface="Helvetica Neue"/>
              </a:rPr>
              <a:t>Scouting America courses (Council) must complete a Request for Authorization</a:t>
            </a:r>
            <a:endParaRPr dirty="0"/>
          </a:p>
          <a:p>
            <a:pPr marL="228600" lvl="0" indent="-184150" algn="l" rtl="0">
              <a:lnSpc>
                <a:spcPct val="70000"/>
              </a:lnSpc>
              <a:spcBef>
                <a:spcPts val="1000"/>
              </a:spcBef>
              <a:spcAft>
                <a:spcPts val="0"/>
              </a:spcAft>
              <a:buClr>
                <a:srgbClr val="385623"/>
              </a:buClr>
              <a:buSzPts val="1700"/>
              <a:buFont typeface="Calibri"/>
              <a:buChar char="•"/>
            </a:pPr>
            <a:r>
              <a:rPr lang="en-US" sz="2000" dirty="0">
                <a:solidFill>
                  <a:srgbClr val="385623"/>
                </a:solidFill>
                <a:latin typeface="Helvetica Neue"/>
                <a:ea typeface="Helvetica Neue"/>
                <a:cs typeface="Helvetica Neue"/>
                <a:sym typeface="Helvetica Neue"/>
              </a:rPr>
              <a:t>Instructor Must be:</a:t>
            </a:r>
            <a:endParaRPr dirty="0"/>
          </a:p>
          <a:p>
            <a:pPr marL="819150" lvl="1" indent="-342900" algn="l" rtl="0">
              <a:lnSpc>
                <a:spcPct val="70000"/>
              </a:lnSpc>
              <a:spcBef>
                <a:spcPts val="500"/>
              </a:spcBef>
              <a:spcAft>
                <a:spcPts val="0"/>
              </a:spcAft>
              <a:buSzPts val="1700"/>
              <a:buFont typeface="Helvetica Neue"/>
              <a:buChar char="−"/>
            </a:pPr>
            <a:r>
              <a:rPr lang="en-US" sz="2000" dirty="0">
                <a:latin typeface="Helvetica Neue"/>
                <a:ea typeface="Helvetica Neue"/>
                <a:cs typeface="Helvetica Neue"/>
                <a:sym typeface="Helvetica Neue"/>
              </a:rPr>
              <a:t>A Leave No Trace Level 1, 2, 3 Instructor. </a:t>
            </a:r>
            <a:endParaRPr dirty="0"/>
          </a:p>
          <a:p>
            <a:pPr marL="819150" lvl="1" indent="-342900" algn="l" rtl="0">
              <a:lnSpc>
                <a:spcPct val="70000"/>
              </a:lnSpc>
              <a:spcBef>
                <a:spcPts val="500"/>
              </a:spcBef>
              <a:spcAft>
                <a:spcPts val="0"/>
              </a:spcAft>
              <a:buSzPts val="1700"/>
              <a:buFont typeface="Helvetica Neue"/>
              <a:buChar char="−"/>
            </a:pPr>
            <a:r>
              <a:rPr lang="en-US" sz="2000" dirty="0">
                <a:latin typeface="Helvetica Neue"/>
                <a:ea typeface="Helvetica Neue"/>
                <a:cs typeface="Helvetica Neue"/>
                <a:sym typeface="Helvetica Neue"/>
              </a:rPr>
              <a:t>Multiple courses require an addition set of Instructors for each course.</a:t>
            </a:r>
            <a:endParaRPr dirty="0"/>
          </a:p>
          <a:p>
            <a:pPr marL="819150" lvl="1" indent="-342900" algn="l" rtl="0">
              <a:lnSpc>
                <a:spcPct val="70000"/>
              </a:lnSpc>
              <a:spcBef>
                <a:spcPts val="500"/>
              </a:spcBef>
              <a:spcAft>
                <a:spcPts val="0"/>
              </a:spcAft>
              <a:buSzPts val="1700"/>
              <a:buFont typeface="Helvetica Neue"/>
              <a:buChar char="−"/>
            </a:pPr>
            <a:r>
              <a:rPr lang="en-US" sz="2000" dirty="0">
                <a:latin typeface="Helvetica Neue"/>
                <a:ea typeface="Helvetica Neue"/>
                <a:cs typeface="Helvetica Neue"/>
                <a:sym typeface="Helvetica Neue"/>
              </a:rPr>
              <a:t>Hold current CPR and Standard First Aid certification</a:t>
            </a:r>
            <a:endParaRPr dirty="0"/>
          </a:p>
          <a:p>
            <a:pPr marL="819150" lvl="1" indent="-342900" algn="l" rtl="0">
              <a:lnSpc>
                <a:spcPct val="70000"/>
              </a:lnSpc>
              <a:spcBef>
                <a:spcPts val="500"/>
              </a:spcBef>
              <a:spcAft>
                <a:spcPts val="0"/>
              </a:spcAft>
              <a:buSzPts val="1700"/>
              <a:buFont typeface="Helvetica Neue"/>
              <a:buChar char="−"/>
            </a:pPr>
            <a:r>
              <a:rPr lang="en-US" sz="2000" dirty="0">
                <a:latin typeface="Helvetica Neue"/>
                <a:ea typeface="Helvetica Neue"/>
                <a:cs typeface="Helvetica Neue"/>
                <a:sym typeface="Helvetica Neue"/>
              </a:rPr>
              <a:t>Current member of Leave No Trace</a:t>
            </a:r>
            <a:endParaRPr dirty="0"/>
          </a:p>
          <a:p>
            <a:pPr marL="819150" lvl="1" indent="-342900" algn="l" rtl="0">
              <a:lnSpc>
                <a:spcPct val="70000"/>
              </a:lnSpc>
              <a:spcBef>
                <a:spcPts val="500"/>
              </a:spcBef>
              <a:spcAft>
                <a:spcPts val="0"/>
              </a:spcAft>
              <a:buSzPts val="1700"/>
              <a:buFont typeface="Helvetica Neue"/>
              <a:buChar char="−"/>
            </a:pPr>
            <a:r>
              <a:rPr lang="en-US" sz="2000" dirty="0">
                <a:latin typeface="Helvetica Neue"/>
                <a:ea typeface="Helvetica Neue"/>
                <a:cs typeface="Helvetica Neue"/>
                <a:sym typeface="Helvetica Neue"/>
              </a:rPr>
              <a:t>Within two years of completing the Level 2 refresher training (online)</a:t>
            </a:r>
            <a:endParaRPr dirty="0"/>
          </a:p>
          <a:p>
            <a:pPr marL="228600" lvl="0" indent="-184150" algn="l" rtl="0">
              <a:lnSpc>
                <a:spcPct val="70000"/>
              </a:lnSpc>
              <a:spcBef>
                <a:spcPts val="1000"/>
              </a:spcBef>
              <a:spcAft>
                <a:spcPts val="0"/>
              </a:spcAft>
              <a:buClr>
                <a:srgbClr val="385623"/>
              </a:buClr>
              <a:buSzPts val="1700"/>
              <a:buFont typeface="Calibri"/>
              <a:buChar char="•"/>
            </a:pPr>
            <a:r>
              <a:rPr lang="en-US" sz="2000" dirty="0">
                <a:latin typeface="Helvetica Neue"/>
                <a:ea typeface="Helvetica Neue"/>
                <a:cs typeface="Helvetica Neue"/>
                <a:sym typeface="Helvetica Neue"/>
              </a:rPr>
              <a:t>The instructor leads and coordinates the instruction with the assistance of another Level 1, 2, 3 Instructor or experienced person knowledgeable in Leave No Trace.</a:t>
            </a:r>
            <a:endParaRPr dirty="0"/>
          </a:p>
          <a:p>
            <a:pPr marL="228600" lvl="0" indent="0" algn="l" rtl="0">
              <a:lnSpc>
                <a:spcPct val="70000"/>
              </a:lnSpc>
              <a:spcBef>
                <a:spcPts val="1000"/>
              </a:spcBef>
              <a:spcAft>
                <a:spcPts val="0"/>
              </a:spcAft>
              <a:buSzPts val="2800"/>
              <a:buNone/>
            </a:pPr>
            <a:endParaRPr sz="2000" dirty="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FF0000"/>
                </a:solidFill>
                <a:latin typeface="Helvetica Neue"/>
                <a:ea typeface="Helvetica Neue"/>
                <a:cs typeface="Helvetica Neue"/>
                <a:sym typeface="Helvetica Neue"/>
              </a:rPr>
              <a:t>Leave No Trace Level 1 Course</a:t>
            </a:r>
            <a:endParaRPr>
              <a:solidFill>
                <a:srgbClr val="FF0000"/>
              </a:solidFill>
            </a:endParaRPr>
          </a:p>
        </p:txBody>
      </p:sp>
      <p:sp>
        <p:nvSpPr>
          <p:cNvPr id="172" name="Google Shape;17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b="1">
                <a:solidFill>
                  <a:srgbClr val="FF0000"/>
                </a:solidFill>
              </a:rPr>
              <a:t>The Level 1 course slides are used only during a Level 2 course.</a:t>
            </a:r>
            <a:endParaRPr/>
          </a:p>
          <a:p>
            <a:pPr marL="457200" lvl="0" indent="-406400" algn="l" rtl="0">
              <a:lnSpc>
                <a:spcPct val="90000"/>
              </a:lnSpc>
              <a:spcBef>
                <a:spcPts val="1000"/>
              </a:spcBef>
              <a:spcAft>
                <a:spcPts val="0"/>
              </a:spcAft>
              <a:buSzPts val="2800"/>
              <a:buChar char="•"/>
            </a:pPr>
            <a:r>
              <a:rPr lang="en-US" b="1">
                <a:solidFill>
                  <a:srgbClr val="FF0000"/>
                </a:solidFill>
              </a:rPr>
              <a:t>If you are facilitating a Level 1 or Skills Course, hide the following slides.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1638300" y="378288"/>
            <a:ext cx="9715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Leave No Trace Level 1 Course</a:t>
            </a:r>
            <a:endParaRPr>
              <a:latin typeface="Helvetica Neue"/>
              <a:ea typeface="Helvetica Neue"/>
              <a:cs typeface="Helvetica Neue"/>
              <a:sym typeface="Helvetica Neue"/>
            </a:endParaRPr>
          </a:p>
        </p:txBody>
      </p:sp>
      <p:sp>
        <p:nvSpPr>
          <p:cNvPr id="178" name="Google Shape;178;p3"/>
          <p:cNvSpPr txBox="1">
            <a:spLocks noGrp="1"/>
          </p:cNvSpPr>
          <p:nvPr>
            <p:ph type="body" idx="4294967295"/>
          </p:nvPr>
        </p:nvSpPr>
        <p:spPr>
          <a:xfrm>
            <a:off x="765650" y="1828800"/>
            <a:ext cx="105156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85623"/>
              </a:buClr>
              <a:buSzPts val="1700"/>
              <a:buFont typeface="Calibri"/>
              <a:buChar char="•"/>
            </a:pPr>
            <a:r>
              <a:rPr lang="en-US" dirty="0">
                <a:solidFill>
                  <a:srgbClr val="385623"/>
                </a:solidFill>
                <a:latin typeface="Helvetica Neue"/>
                <a:ea typeface="Helvetica Neue"/>
                <a:cs typeface="Helvetica Neue"/>
                <a:sym typeface="Helvetica Neue"/>
              </a:rPr>
              <a:t>Instructor Requirements</a:t>
            </a:r>
            <a:endParaRPr dirty="0"/>
          </a:p>
          <a:p>
            <a:pPr marL="0" lvl="0" indent="0" algn="l" rtl="0">
              <a:lnSpc>
                <a:spcPct val="100000"/>
              </a:lnSpc>
              <a:spcBef>
                <a:spcPts val="0"/>
              </a:spcBef>
              <a:spcAft>
                <a:spcPts val="0"/>
              </a:spcAft>
              <a:buClr>
                <a:srgbClr val="385623"/>
              </a:buClr>
              <a:buSzPts val="1700"/>
              <a:buFont typeface="Calibri"/>
              <a:buChar char="•"/>
            </a:pPr>
            <a:r>
              <a:rPr lang="en-US" dirty="0">
                <a:latin typeface="Helvetica Neue"/>
                <a:ea typeface="Helvetica Neue"/>
                <a:cs typeface="Helvetica Neue"/>
                <a:sym typeface="Helvetica Neue"/>
              </a:rPr>
              <a:t>Course Objectives</a:t>
            </a:r>
            <a:endParaRPr dirty="0">
              <a:solidFill>
                <a:srgbClr val="385623"/>
              </a:solidFill>
              <a:latin typeface="Helvetica Neue"/>
              <a:ea typeface="Helvetica Neue"/>
              <a:cs typeface="Helvetica Neue"/>
              <a:sym typeface="Helvetica Neue"/>
            </a:endParaRPr>
          </a:p>
          <a:p>
            <a:pPr marL="0" lvl="0" indent="0" algn="l" rtl="0">
              <a:lnSpc>
                <a:spcPct val="100000"/>
              </a:lnSpc>
              <a:spcBef>
                <a:spcPts val="0"/>
              </a:spcBef>
              <a:spcAft>
                <a:spcPts val="0"/>
              </a:spcAft>
              <a:buClr>
                <a:srgbClr val="385623"/>
              </a:buClr>
              <a:buSzPts val="1700"/>
              <a:buFont typeface="Calibri"/>
              <a:buChar char="•"/>
            </a:pPr>
            <a:r>
              <a:rPr lang="en-US" sz="2800" dirty="0">
                <a:latin typeface="Helvetica Neue"/>
                <a:ea typeface="Helvetica Neue"/>
                <a:cs typeface="Helvetica Neue"/>
                <a:sym typeface="Helvetica Neue"/>
              </a:rPr>
              <a:t>Administrat</a:t>
            </a:r>
            <a:r>
              <a:rPr lang="en-US" dirty="0">
                <a:latin typeface="Helvetica Neue"/>
                <a:ea typeface="Helvetica Neue"/>
                <a:cs typeface="Helvetica Neue"/>
                <a:sym typeface="Helvetica Neue"/>
              </a:rPr>
              <a:t>ive Requirements</a:t>
            </a:r>
            <a:endParaRPr dirty="0"/>
          </a:p>
          <a:p>
            <a:pPr marL="0" lvl="0" indent="0" algn="l" rtl="0">
              <a:lnSpc>
                <a:spcPct val="100000"/>
              </a:lnSpc>
              <a:spcBef>
                <a:spcPts val="0"/>
              </a:spcBef>
              <a:spcAft>
                <a:spcPts val="0"/>
              </a:spcAft>
              <a:buClr>
                <a:srgbClr val="385623"/>
              </a:buClr>
              <a:buSzPts val="1700"/>
              <a:buFont typeface="Calibri"/>
              <a:buChar char="•"/>
            </a:pPr>
            <a:r>
              <a:rPr lang="en-US" sz="2800" dirty="0">
                <a:latin typeface="Helvetica Neue"/>
                <a:ea typeface="Helvetica Neue"/>
                <a:cs typeface="Helvetica Neue"/>
                <a:sym typeface="Helvetica Neue"/>
              </a:rPr>
              <a:t>Couse Organization</a:t>
            </a:r>
            <a:endParaRPr dirty="0"/>
          </a:p>
          <a:p>
            <a:pPr marL="0" lvl="0" indent="0" algn="l" rtl="0">
              <a:lnSpc>
                <a:spcPct val="100000"/>
              </a:lnSpc>
              <a:spcBef>
                <a:spcPts val="0"/>
              </a:spcBef>
              <a:spcAft>
                <a:spcPts val="0"/>
              </a:spcAft>
              <a:buClr>
                <a:srgbClr val="385623"/>
              </a:buClr>
              <a:buSzPts val="1700"/>
              <a:buFont typeface="Calibri"/>
              <a:buChar char="•"/>
            </a:pPr>
            <a:r>
              <a:rPr lang="en-US" dirty="0">
                <a:latin typeface="Helvetica Neue"/>
                <a:ea typeface="Helvetica Neue"/>
                <a:cs typeface="Helvetica Neue"/>
                <a:sym typeface="Helvetica Neue"/>
              </a:rPr>
              <a:t>Logistics</a:t>
            </a:r>
            <a:endParaRPr dirty="0"/>
          </a:p>
          <a:p>
            <a:pPr marL="0" lvl="0" indent="0" algn="l" rtl="0">
              <a:lnSpc>
                <a:spcPct val="100000"/>
              </a:lnSpc>
              <a:spcBef>
                <a:spcPts val="0"/>
              </a:spcBef>
              <a:spcAft>
                <a:spcPts val="0"/>
              </a:spcAft>
              <a:buClr>
                <a:srgbClr val="385623"/>
              </a:buClr>
              <a:buSzPts val="1700"/>
              <a:buFont typeface="Calibri"/>
              <a:buChar char="•"/>
            </a:pPr>
            <a:r>
              <a:rPr lang="en-US" sz="2800" dirty="0">
                <a:latin typeface="Helvetica Neue"/>
                <a:ea typeface="Helvetica Neue"/>
                <a:cs typeface="Helvetica Neue"/>
                <a:sym typeface="Helvetica Neue"/>
              </a:rPr>
              <a:t>Course Content Overview</a:t>
            </a:r>
            <a:endParaRPr dirty="0"/>
          </a:p>
          <a:p>
            <a:pPr marL="0" lvl="0" indent="0" algn="l" rtl="0">
              <a:lnSpc>
                <a:spcPct val="100000"/>
              </a:lnSpc>
              <a:spcBef>
                <a:spcPts val="0"/>
              </a:spcBef>
              <a:spcAft>
                <a:spcPts val="0"/>
              </a:spcAft>
              <a:buClr>
                <a:srgbClr val="385623"/>
              </a:buClr>
              <a:buSzPts val="1700"/>
              <a:buFont typeface="Calibri"/>
              <a:buChar char="•"/>
            </a:pPr>
            <a:r>
              <a:rPr lang="en-US" dirty="0">
                <a:latin typeface="Helvetica Neue"/>
                <a:ea typeface="Helvetica Neue"/>
                <a:cs typeface="Helvetica Neue"/>
                <a:sym typeface="Helvetica Neue"/>
              </a:rPr>
              <a:t>Reporting Requirements</a:t>
            </a:r>
            <a:endParaRPr sz="2800" dirty="0">
              <a:latin typeface="Helvetica Neue"/>
              <a:ea typeface="Helvetica Neue"/>
              <a:cs typeface="Helvetica Neue"/>
              <a:sym typeface="Helvetica Neue"/>
            </a:endParaRPr>
          </a:p>
        </p:txBody>
      </p:sp>
      <p:pic>
        <p:nvPicPr>
          <p:cNvPr id="179" name="Google Shape;179;p3"/>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1638300" y="378288"/>
            <a:ext cx="9715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dirty="0">
                <a:latin typeface="Helvetica Neue"/>
                <a:ea typeface="Helvetica Neue"/>
                <a:cs typeface="Helvetica Neue"/>
                <a:sym typeface="Helvetica Neue"/>
              </a:rPr>
              <a:t>Level 1 Instructor Course Qualifications</a:t>
            </a:r>
            <a:endParaRPr dirty="0">
              <a:latin typeface="Helvetica Neue"/>
              <a:ea typeface="Helvetica Neue"/>
              <a:cs typeface="Helvetica Neue"/>
              <a:sym typeface="Helvetica Neue"/>
            </a:endParaRPr>
          </a:p>
        </p:txBody>
      </p:sp>
      <p:sp>
        <p:nvSpPr>
          <p:cNvPr id="185" name="Google Shape;185;p30"/>
          <p:cNvSpPr txBox="1">
            <a:spLocks noGrp="1"/>
          </p:cNvSpPr>
          <p:nvPr>
            <p:ph type="body" idx="4294967295"/>
          </p:nvPr>
        </p:nvSpPr>
        <p:spPr>
          <a:xfrm>
            <a:off x="765650" y="1828800"/>
            <a:ext cx="105156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85623"/>
              </a:buClr>
              <a:buSzPts val="1700"/>
              <a:buFont typeface="Calibri"/>
              <a:buChar char="•"/>
            </a:pPr>
            <a:r>
              <a:rPr lang="en-US" dirty="0">
                <a:solidFill>
                  <a:srgbClr val="385623"/>
                </a:solidFill>
                <a:latin typeface="Helvetica Neue"/>
                <a:ea typeface="Helvetica Neue"/>
                <a:cs typeface="Helvetica Neue"/>
                <a:sym typeface="Helvetica Neue"/>
              </a:rPr>
              <a:t>Instructor must be:</a:t>
            </a:r>
            <a:endParaRPr dirty="0"/>
          </a:p>
          <a:p>
            <a:pPr marL="0" lvl="1" indent="0" algn="l" rtl="0">
              <a:lnSpc>
                <a:spcPct val="100000"/>
              </a:lnSpc>
              <a:spcBef>
                <a:spcPts val="0"/>
              </a:spcBef>
              <a:spcAft>
                <a:spcPts val="0"/>
              </a:spcAft>
              <a:buSzPts val="1700"/>
              <a:buFont typeface="Helvetica Neue"/>
              <a:buChar char="−"/>
            </a:pPr>
            <a:r>
              <a:rPr lang="en-US" sz="2800" dirty="0">
                <a:latin typeface="Helvetica Neue"/>
                <a:ea typeface="Helvetica Neue"/>
                <a:cs typeface="Helvetica Neue"/>
                <a:sym typeface="Helvetica Neue"/>
              </a:rPr>
              <a:t>Current member of Leave No Trace,</a:t>
            </a:r>
            <a:endParaRPr dirty="0"/>
          </a:p>
          <a:p>
            <a:pPr marL="0" lvl="1" indent="0" algn="l" rtl="0">
              <a:lnSpc>
                <a:spcPct val="100000"/>
              </a:lnSpc>
              <a:spcBef>
                <a:spcPts val="0"/>
              </a:spcBef>
              <a:spcAft>
                <a:spcPts val="0"/>
              </a:spcAft>
              <a:buSzPts val="1700"/>
              <a:buFont typeface="Helvetica Neue"/>
              <a:buChar char="−"/>
            </a:pPr>
            <a:r>
              <a:rPr lang="en-US" sz="2800" dirty="0">
                <a:latin typeface="Helvetica Neue"/>
                <a:ea typeface="Helvetica Neue"/>
                <a:cs typeface="Helvetica Neue"/>
                <a:sym typeface="Helvetica Neue"/>
              </a:rPr>
              <a:t>A Leave No Trace Level 2 Instructor,</a:t>
            </a:r>
            <a:endParaRPr dirty="0"/>
          </a:p>
          <a:p>
            <a:pPr marL="0" lvl="1" indent="0" algn="l" rtl="0">
              <a:lnSpc>
                <a:spcPct val="100000"/>
              </a:lnSpc>
              <a:spcBef>
                <a:spcPts val="0"/>
              </a:spcBef>
              <a:spcAft>
                <a:spcPts val="0"/>
              </a:spcAft>
              <a:buSzPts val="1700"/>
              <a:buFont typeface="Helvetica Neue"/>
              <a:buChar char="−"/>
            </a:pPr>
            <a:r>
              <a:rPr lang="en-US" sz="2800" dirty="0">
                <a:latin typeface="Helvetica Neue"/>
                <a:ea typeface="Helvetica Neue"/>
                <a:cs typeface="Helvetica Neue"/>
                <a:sym typeface="Helvetica Neue"/>
              </a:rPr>
              <a:t>CPR and Standard First Aid or Wilderness First Aid certified</a:t>
            </a:r>
            <a:endParaRPr dirty="0"/>
          </a:p>
          <a:p>
            <a:pPr marL="0" lvl="1" indent="0" algn="l" rtl="0">
              <a:lnSpc>
                <a:spcPct val="100000"/>
              </a:lnSpc>
              <a:spcBef>
                <a:spcPts val="0"/>
              </a:spcBef>
              <a:spcAft>
                <a:spcPts val="0"/>
              </a:spcAft>
              <a:buSzPts val="1700"/>
              <a:buFont typeface="Helvetica Neue"/>
              <a:buChar char="−"/>
            </a:pPr>
            <a:r>
              <a:rPr lang="en-US" sz="2800" dirty="0">
                <a:latin typeface="Helvetica Neue"/>
                <a:ea typeface="Helvetica Neue"/>
                <a:cs typeface="Helvetica Neue"/>
                <a:sym typeface="Helvetica Neue"/>
              </a:rPr>
              <a:t>Within two years of completing the Level 2 refresher training (online).</a:t>
            </a:r>
            <a:endParaRPr dirty="0"/>
          </a:p>
          <a:p>
            <a:pPr marL="0" lvl="0" indent="0" algn="l" rtl="0">
              <a:lnSpc>
                <a:spcPct val="100000"/>
              </a:lnSpc>
              <a:spcBef>
                <a:spcPts val="0"/>
              </a:spcBef>
              <a:spcAft>
                <a:spcPts val="0"/>
              </a:spcAft>
              <a:buClr>
                <a:srgbClr val="385623"/>
              </a:buClr>
              <a:buSzPts val="1700"/>
              <a:buFont typeface="Calibri"/>
              <a:buChar char="•"/>
            </a:pPr>
            <a:r>
              <a:rPr lang="en-US" dirty="0">
                <a:latin typeface="Helvetica Neue"/>
                <a:ea typeface="Helvetica Neue"/>
                <a:cs typeface="Helvetica Neue"/>
                <a:sym typeface="Helvetica Neue"/>
              </a:rPr>
              <a:t>The instructor leads and coordinates instruction with assistance of another Level 2 Instructor or experienced Level 1 Instructor.</a:t>
            </a:r>
            <a:endParaRPr dirty="0"/>
          </a:p>
          <a:p>
            <a:pPr marL="228600" lvl="0" indent="0" algn="l" rtl="0">
              <a:lnSpc>
                <a:spcPct val="70000"/>
              </a:lnSpc>
              <a:spcBef>
                <a:spcPts val="1000"/>
              </a:spcBef>
              <a:spcAft>
                <a:spcPts val="0"/>
              </a:spcAft>
              <a:buSzPts val="2800"/>
              <a:buNone/>
            </a:pPr>
            <a:endParaRPr sz="1800" dirty="0">
              <a:latin typeface="Helvetica Neue"/>
              <a:ea typeface="Helvetica Neue"/>
              <a:cs typeface="Helvetica Neue"/>
              <a:sym typeface="Helvetica Neue"/>
            </a:endParaRPr>
          </a:p>
        </p:txBody>
      </p:sp>
      <p:pic>
        <p:nvPicPr>
          <p:cNvPr id="186" name="Google Shape;186;p30"/>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Course Objectives</a:t>
            </a:r>
            <a:endParaRPr>
              <a:latin typeface="Helvetica Neue"/>
              <a:ea typeface="Helvetica Neue"/>
              <a:cs typeface="Helvetica Neue"/>
              <a:sym typeface="Helvetica Neue"/>
            </a:endParaRPr>
          </a:p>
        </p:txBody>
      </p:sp>
      <p:sp>
        <p:nvSpPr>
          <p:cNvPr id="192" name="Google Shape;192;p4"/>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2400"/>
              <a:buNone/>
            </a:pPr>
            <a:r>
              <a:rPr lang="en-US" dirty="0">
                <a:solidFill>
                  <a:srgbClr val="385623"/>
                </a:solidFill>
                <a:latin typeface="Helvetica Neue"/>
                <a:ea typeface="Helvetica Neue"/>
                <a:cs typeface="Helvetica Neue"/>
                <a:sym typeface="Helvetica Neue"/>
              </a:rPr>
              <a:t>A Leave No Trace Level 1 Instructor candidate will be able to accomplish the following objectives in three basic areas:</a:t>
            </a:r>
            <a:endParaRPr dirty="0">
              <a:latin typeface="Helvetica Neue"/>
              <a:ea typeface="Helvetica Neue"/>
              <a:cs typeface="Helvetica Neue"/>
              <a:sym typeface="Helvetica Neue"/>
            </a:endParaRPr>
          </a:p>
          <a:p>
            <a:pPr marL="457200" lvl="0" indent="-457200" algn="l" rtl="0">
              <a:lnSpc>
                <a:spcPct val="90000"/>
              </a:lnSpc>
              <a:spcBef>
                <a:spcPts val="1000"/>
              </a:spcBef>
              <a:spcAft>
                <a:spcPts val="0"/>
              </a:spcAft>
              <a:buClr>
                <a:srgbClr val="385623"/>
              </a:buClr>
              <a:buSzPts val="2400"/>
              <a:buFont typeface="Calibri"/>
              <a:buAutoNum type="arabicPeriod"/>
            </a:pPr>
            <a:r>
              <a:rPr lang="en-US" dirty="0">
                <a:solidFill>
                  <a:srgbClr val="385623"/>
                </a:solidFill>
                <a:latin typeface="Helvetica Neue"/>
                <a:ea typeface="Helvetica Neue"/>
                <a:cs typeface="Helvetica Neue"/>
                <a:sym typeface="Helvetica Neue"/>
              </a:rPr>
              <a:t>Role of the </a:t>
            </a:r>
            <a:r>
              <a:rPr lang="en-US" dirty="0">
                <a:latin typeface="Helvetica Neue"/>
                <a:ea typeface="Helvetica Neue"/>
                <a:cs typeface="Helvetica Neue"/>
                <a:sym typeface="Helvetica Neue"/>
              </a:rPr>
              <a:t>Level 1 Instructor</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dirty="0">
                <a:latin typeface="Helvetica Neue"/>
                <a:ea typeface="Helvetica Neue"/>
                <a:cs typeface="Helvetica Neue"/>
                <a:sym typeface="Helvetica Neue"/>
              </a:rPr>
              <a:t>Describe the role of an Instructor</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dirty="0">
                <a:latin typeface="Helvetica Neue"/>
                <a:ea typeface="Helvetica Neue"/>
                <a:cs typeface="Helvetica Neue"/>
                <a:sym typeface="Helvetica Neue"/>
              </a:rPr>
              <a:t>Discuss the history, goals, and objectives of the Leave No Trace program</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dirty="0">
                <a:latin typeface="Helvetica Neue"/>
                <a:ea typeface="Helvetica Neue"/>
                <a:cs typeface="Helvetica Neue"/>
                <a:sym typeface="Helvetica Neue"/>
              </a:rPr>
              <a:t>Recognize </a:t>
            </a:r>
            <a:r>
              <a:rPr lang="en-US" dirty="0">
                <a:solidFill>
                  <a:srgbClr val="385623"/>
                </a:solidFill>
                <a:latin typeface="Helvetica Neue"/>
                <a:ea typeface="Helvetica Neue"/>
                <a:cs typeface="Helvetica Neue"/>
                <a:sym typeface="Helvetica Neue"/>
              </a:rPr>
              <a:t>recreation impacts and the means to minimize these impacts</a:t>
            </a:r>
            <a:endParaRPr sz="2800"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dirty="0">
              <a:solidFill>
                <a:srgbClr val="385623"/>
              </a:solidFill>
              <a:latin typeface="Helvetica Neue"/>
              <a:ea typeface="Helvetica Neue"/>
              <a:cs typeface="Helvetica Neue"/>
              <a:sym typeface="Helvetica Neue"/>
            </a:endParaRPr>
          </a:p>
        </p:txBody>
      </p:sp>
      <p:pic>
        <p:nvPicPr>
          <p:cNvPr id="193" name="Google Shape;193;p4"/>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Leave No Trace Level 1 Course</a:t>
            </a:r>
            <a:endParaRPr>
              <a:latin typeface="Helvetica Neue"/>
              <a:ea typeface="Helvetica Neue"/>
              <a:cs typeface="Helvetica Neue"/>
              <a:sym typeface="Helvetica Neue"/>
            </a:endParaRPr>
          </a:p>
        </p:txBody>
      </p:sp>
      <p:sp>
        <p:nvSpPr>
          <p:cNvPr id="199" name="Google Shape;199;p5"/>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385623"/>
              </a:buClr>
              <a:buSzPts val="2400"/>
              <a:buFont typeface="Calibri"/>
              <a:buAutoNum type="arabicPeriod" startAt="2"/>
            </a:pPr>
            <a:r>
              <a:rPr lang="en-US" sz="2400" dirty="0">
                <a:solidFill>
                  <a:srgbClr val="385623"/>
                </a:solidFill>
                <a:latin typeface="Helvetica Neue"/>
                <a:ea typeface="Helvetica Neue"/>
                <a:cs typeface="Helvetica Neue"/>
                <a:sym typeface="Helvetica Neue"/>
              </a:rPr>
              <a:t>Principles and Practices of Leave No Trace</a:t>
            </a:r>
            <a:endParaRPr sz="2400"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Discuss the Leave No Trace seven principles in relation to their local environment</a:t>
            </a:r>
            <a:endParaRPr dirty="0">
              <a:latin typeface="Helvetica Neue"/>
              <a:ea typeface="Helvetica Neue"/>
              <a:cs typeface="Helvetica Neue"/>
              <a:sym typeface="Helvetica Neue"/>
            </a:endParaRPr>
          </a:p>
          <a:p>
            <a:pPr marL="800100" lvl="1" indent="-342900">
              <a:buSzPts val="2000"/>
              <a:buFont typeface="Helvetica Neue"/>
              <a:buChar char="−"/>
            </a:pPr>
            <a:r>
              <a:rPr lang="en-US" sz="2000" dirty="0">
                <a:solidFill>
                  <a:srgbClr val="385623"/>
                </a:solidFill>
                <a:latin typeface="Helvetica Neue"/>
                <a:ea typeface="Helvetica Neue"/>
                <a:cs typeface="Helvetica Neue"/>
                <a:sym typeface="Helvetica Neue"/>
              </a:rPr>
              <a:t>Discuss the </a:t>
            </a:r>
            <a:r>
              <a:rPr lang="en-US" sz="2000" dirty="0">
                <a:latin typeface="Helvetica Neue"/>
                <a:ea typeface="Helvetica Neue"/>
                <a:cs typeface="Helvetica Neue"/>
                <a:sym typeface="Helvetica Neue"/>
              </a:rPr>
              <a:t>Leave No Trace seven principles </a:t>
            </a:r>
            <a:r>
              <a:rPr lang="en-US" sz="2000" dirty="0">
                <a:solidFill>
                  <a:srgbClr val="385623"/>
                </a:solidFill>
                <a:latin typeface="Helvetica Neue"/>
                <a:ea typeface="Helvetica Neue"/>
                <a:cs typeface="Helvetica Neue"/>
                <a:sym typeface="Helvetica Neue"/>
              </a:rPr>
              <a:t>in relation to other environments</a:t>
            </a:r>
            <a:endParaRPr dirty="0">
              <a:latin typeface="Helvetica Neue"/>
              <a:ea typeface="Helvetica Neue"/>
              <a:cs typeface="Helvetica Neue"/>
              <a:sym typeface="Helvetica Neue"/>
            </a:endParaRPr>
          </a:p>
          <a:p>
            <a:pPr marL="800100" lvl="1" indent="-342900">
              <a:buSzPts val="2000"/>
              <a:buFont typeface="Helvetica Neue"/>
              <a:buChar char="−"/>
            </a:pPr>
            <a:r>
              <a:rPr lang="en-US" sz="2000" dirty="0">
                <a:solidFill>
                  <a:srgbClr val="385623"/>
                </a:solidFill>
                <a:latin typeface="Helvetica Neue"/>
                <a:ea typeface="Helvetica Neue"/>
                <a:cs typeface="Helvetica Neue"/>
                <a:sym typeface="Helvetica Neue"/>
              </a:rPr>
              <a:t>Practice the </a:t>
            </a:r>
            <a:r>
              <a:rPr lang="en-US" sz="2000" dirty="0">
                <a:latin typeface="Helvetica Neue"/>
                <a:ea typeface="Helvetica Neue"/>
                <a:cs typeface="Helvetica Neue"/>
                <a:sym typeface="Helvetica Neue"/>
              </a:rPr>
              <a:t>Leave No Trace seven principles </a:t>
            </a:r>
            <a:endParaRPr sz="2000"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Discuss the ethics of Leave No Trace</a:t>
            </a:r>
            <a:endParaRPr dirty="0">
              <a:latin typeface="Helvetica Neue"/>
              <a:ea typeface="Helvetica Neue"/>
              <a:cs typeface="Helvetica Neue"/>
              <a:sym typeface="Helvetica Neue"/>
            </a:endParaRPr>
          </a:p>
          <a:p>
            <a:pPr marL="457200" lvl="0" indent="-457200" algn="l" rtl="0">
              <a:lnSpc>
                <a:spcPct val="90000"/>
              </a:lnSpc>
              <a:spcBef>
                <a:spcPts val="1000"/>
              </a:spcBef>
              <a:spcAft>
                <a:spcPts val="0"/>
              </a:spcAft>
              <a:buClr>
                <a:srgbClr val="385623"/>
              </a:buClr>
              <a:buSzPts val="2400"/>
              <a:buFont typeface="Calibri"/>
              <a:buAutoNum type="arabicPeriod" startAt="2"/>
            </a:pPr>
            <a:r>
              <a:rPr lang="en-US" sz="2400" dirty="0">
                <a:solidFill>
                  <a:srgbClr val="385623"/>
                </a:solidFill>
                <a:latin typeface="Helvetica Neue"/>
                <a:ea typeface="Helvetica Neue"/>
                <a:cs typeface="Helvetica Neue"/>
                <a:sym typeface="Helvetica Neue"/>
              </a:rPr>
              <a:t>Principles and Practices of Teaching</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sz="2000" dirty="0">
                <a:latin typeface="Helvetica Neue"/>
                <a:ea typeface="Helvetica Neue"/>
                <a:cs typeface="Helvetica Neue"/>
                <a:sym typeface="Helvetica Neue"/>
              </a:rPr>
              <a:t>Discuss the three basic learning styles</a:t>
            </a:r>
            <a:endParaRPr sz="2000"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sz="2000" dirty="0">
                <a:latin typeface="Helvetica Neue"/>
                <a:ea typeface="Helvetica Neue"/>
                <a:cs typeface="Helvetica Neue"/>
                <a:sym typeface="Helvetica Neue"/>
              </a:rPr>
              <a:t>Define and prepare a class for a target audience</a:t>
            </a:r>
            <a:endParaRPr sz="2000"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sz="2000" dirty="0">
                <a:latin typeface="Helvetica Neue"/>
                <a:ea typeface="Helvetica Neue"/>
                <a:cs typeface="Helvetica Neue"/>
                <a:sym typeface="Helvetica Neue"/>
              </a:rPr>
              <a:t>Discuss the management of a class</a:t>
            </a:r>
            <a:endParaRPr sz="2000" dirty="0">
              <a:latin typeface="Helvetica Neue"/>
              <a:ea typeface="Helvetica Neue"/>
              <a:cs typeface="Helvetica Neue"/>
              <a:sym typeface="Helvetica Neue"/>
            </a:endParaRPr>
          </a:p>
          <a:p>
            <a:pPr marL="800100" lvl="1" indent="-342900" algn="l" rtl="0">
              <a:lnSpc>
                <a:spcPct val="90000"/>
              </a:lnSpc>
              <a:spcBef>
                <a:spcPts val="500"/>
              </a:spcBef>
              <a:spcAft>
                <a:spcPts val="0"/>
              </a:spcAft>
              <a:buSzPts val="2000"/>
              <a:buFont typeface="Helvetica Neue"/>
              <a:buChar char="−"/>
            </a:pPr>
            <a:r>
              <a:rPr lang="en-US" sz="2000" dirty="0">
                <a:latin typeface="Helvetica Neue"/>
                <a:ea typeface="Helvetica Neue"/>
                <a:cs typeface="Helvetica Neue"/>
                <a:sym typeface="Helvetica Neue"/>
              </a:rPr>
              <a:t>Prepare </a:t>
            </a:r>
            <a:r>
              <a:rPr lang="en-US" sz="2000" dirty="0">
                <a:solidFill>
                  <a:srgbClr val="385623"/>
                </a:solidFill>
                <a:latin typeface="Helvetica Neue"/>
                <a:ea typeface="Helvetica Neue"/>
                <a:cs typeface="Helvetica Neue"/>
                <a:sym typeface="Helvetica Neue"/>
              </a:rPr>
              <a:t>a lesson plan for, and present a 15-20 minute lesson</a:t>
            </a:r>
            <a:endParaRPr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p:txBody>
      </p:sp>
      <p:pic>
        <p:nvPicPr>
          <p:cNvPr id="200" name="Google Shape;200;p5"/>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638300" y="378288"/>
            <a:ext cx="9715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Admin Requirements</a:t>
            </a:r>
            <a:endParaRPr>
              <a:latin typeface="Helvetica Neue"/>
              <a:ea typeface="Helvetica Neue"/>
              <a:cs typeface="Helvetica Neue"/>
              <a:sym typeface="Helvetica Neue"/>
            </a:endParaRPr>
          </a:p>
        </p:txBody>
      </p:sp>
      <p:sp>
        <p:nvSpPr>
          <p:cNvPr id="206" name="Google Shape;206;p31"/>
          <p:cNvSpPr txBox="1">
            <a:spLocks noGrp="1"/>
          </p:cNvSpPr>
          <p:nvPr>
            <p:ph type="body" idx="4294967295"/>
          </p:nvPr>
        </p:nvSpPr>
        <p:spPr>
          <a:xfrm>
            <a:off x="765650" y="1828800"/>
            <a:ext cx="10515600" cy="38862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385623"/>
              </a:buClr>
              <a:buSzPts val="1700"/>
              <a:buFont typeface="Arial" panose="020B0604020202020204" pitchFamily="34" charset="0"/>
              <a:buChar char="•"/>
            </a:pPr>
            <a:r>
              <a:rPr lang="en-US" dirty="0">
                <a:solidFill>
                  <a:srgbClr val="385623"/>
                </a:solidFill>
                <a:latin typeface="Helvetica Neue"/>
                <a:ea typeface="Helvetica Neue"/>
                <a:cs typeface="Helvetica Neue"/>
                <a:sym typeface="Helvetica Neue"/>
              </a:rPr>
              <a:t>16 hours of instruction, 10 in the field, + overnight (strongly encouraged, not required)</a:t>
            </a:r>
            <a:endParaRPr dirty="0">
              <a:latin typeface="Helvetica Neue"/>
              <a:ea typeface="Helvetica Neue"/>
              <a:cs typeface="Helvetica Neue"/>
              <a:sym typeface="Helvetica Neue"/>
            </a:endParaRPr>
          </a:p>
          <a:p>
            <a:pPr marL="457200" lvl="1" indent="-457200" algn="l" rtl="0">
              <a:lnSpc>
                <a:spcPct val="100000"/>
              </a:lnSpc>
              <a:spcBef>
                <a:spcPts val="0"/>
              </a:spcBef>
              <a:spcAft>
                <a:spcPts val="0"/>
              </a:spcAft>
              <a:buClr>
                <a:srgbClr val="385623"/>
              </a:buClr>
              <a:buSzPts val="1700"/>
              <a:buFont typeface="Arial" panose="020B0604020202020204" pitchFamily="34" charset="0"/>
              <a:buChar char="•"/>
            </a:pPr>
            <a:r>
              <a:rPr lang="en-US" sz="2800" dirty="0">
                <a:solidFill>
                  <a:srgbClr val="385623"/>
                </a:solidFill>
                <a:latin typeface="Helvetica Neue"/>
                <a:ea typeface="Helvetica Neue"/>
                <a:cs typeface="Helvetica Neue"/>
                <a:sym typeface="Helvetica Neue"/>
              </a:rPr>
              <a:t>Virtual and blended course structures available</a:t>
            </a:r>
            <a:endParaRPr sz="2800" dirty="0">
              <a:latin typeface="Helvetica Neue"/>
              <a:ea typeface="Helvetica Neue"/>
              <a:cs typeface="Helvetica Neue"/>
              <a:sym typeface="Helvetica Neue"/>
            </a:endParaRPr>
          </a:p>
          <a:p>
            <a:pPr lvl="0" indent="-457200" algn="l" rtl="0">
              <a:lnSpc>
                <a:spcPct val="100000"/>
              </a:lnSpc>
              <a:spcBef>
                <a:spcPts val="0"/>
              </a:spcBef>
              <a:spcAft>
                <a:spcPts val="0"/>
              </a:spcAft>
              <a:buClr>
                <a:srgbClr val="385623"/>
              </a:buClr>
              <a:buSzPts val="1700"/>
              <a:buFont typeface="Arial" panose="020B0604020202020204" pitchFamily="34" charset="0"/>
              <a:buChar char="•"/>
            </a:pPr>
            <a:r>
              <a:rPr lang="en-US" dirty="0">
                <a:solidFill>
                  <a:srgbClr val="385623"/>
                </a:solidFill>
                <a:latin typeface="Helvetica Neue"/>
                <a:ea typeface="Helvetica Neue"/>
                <a:cs typeface="Helvetica Neue"/>
                <a:sym typeface="Helvetica Neue"/>
              </a:rPr>
              <a:t>Hosted by Organization or Individual</a:t>
            </a:r>
            <a:endParaRPr dirty="0">
              <a:latin typeface="Helvetica Neue"/>
              <a:ea typeface="Helvetica Neue"/>
              <a:cs typeface="Helvetica Neue"/>
              <a:sym typeface="Helvetica Neue"/>
            </a:endParaRPr>
          </a:p>
          <a:p>
            <a:pPr marL="457200" lvl="1" indent="-457200" algn="l" rtl="0">
              <a:lnSpc>
                <a:spcPct val="100000"/>
              </a:lnSpc>
              <a:spcBef>
                <a:spcPts val="0"/>
              </a:spcBef>
              <a:spcAft>
                <a:spcPts val="0"/>
              </a:spcAft>
              <a:buClr>
                <a:srgbClr val="385623"/>
              </a:buClr>
              <a:buSzPts val="1700"/>
              <a:buFont typeface="Arial" panose="020B0604020202020204" pitchFamily="34" charset="0"/>
              <a:buChar char="•"/>
            </a:pPr>
            <a:r>
              <a:rPr lang="en-US" sz="2800" dirty="0">
                <a:solidFill>
                  <a:srgbClr val="385623"/>
                </a:solidFill>
                <a:latin typeface="Helvetica Neue"/>
                <a:ea typeface="Helvetica Neue"/>
                <a:cs typeface="Helvetica Neue"/>
                <a:sym typeface="Helvetica Neue"/>
              </a:rPr>
              <a:t>Insurance requirements must be met</a:t>
            </a:r>
            <a:endParaRPr dirty="0"/>
          </a:p>
          <a:p>
            <a:pPr marL="457200" lvl="1" indent="-457200" algn="l" rtl="0">
              <a:lnSpc>
                <a:spcPct val="100000"/>
              </a:lnSpc>
              <a:spcBef>
                <a:spcPts val="0"/>
              </a:spcBef>
              <a:spcAft>
                <a:spcPts val="0"/>
              </a:spcAft>
              <a:buClr>
                <a:srgbClr val="385623"/>
              </a:buClr>
              <a:buSzPts val="1700"/>
              <a:buFont typeface="Arial" panose="020B0604020202020204" pitchFamily="34" charset="0"/>
              <a:buChar char="•"/>
            </a:pPr>
            <a:r>
              <a:rPr lang="en-US" sz="2800" dirty="0">
                <a:latin typeface="Helvetica Neue"/>
                <a:ea typeface="Helvetica Neue"/>
                <a:cs typeface="Helvetica Neue"/>
                <a:sym typeface="Helvetica Neue"/>
              </a:rPr>
              <a:t>Participants must be 18 years old</a:t>
            </a:r>
            <a:endParaRPr dirty="0"/>
          </a:p>
          <a:p>
            <a:pPr marL="457200" lvl="1" indent="-457200" algn="l" rtl="0">
              <a:lnSpc>
                <a:spcPct val="100000"/>
              </a:lnSpc>
              <a:spcBef>
                <a:spcPts val="0"/>
              </a:spcBef>
              <a:spcAft>
                <a:spcPts val="0"/>
              </a:spcAft>
              <a:buClr>
                <a:srgbClr val="385623"/>
              </a:buClr>
              <a:buSzPts val="1700"/>
              <a:buFont typeface="Arial" panose="020B0604020202020204" pitchFamily="34" charset="0"/>
              <a:buChar char="•"/>
            </a:pPr>
            <a:r>
              <a:rPr lang="en-US" sz="2800" dirty="0">
                <a:latin typeface="Helvetica Neue"/>
                <a:ea typeface="Helvetica Neue"/>
                <a:cs typeface="Helvetica Neue"/>
                <a:sym typeface="Helvetica Neue"/>
              </a:rPr>
              <a:t>Scouting America requires Course Authorization Form from Sponsoring Council</a:t>
            </a:r>
            <a:endParaRPr dirty="0"/>
          </a:p>
          <a:p>
            <a:pPr marL="457200" lvl="1" indent="-457200" algn="l" rtl="0">
              <a:lnSpc>
                <a:spcPct val="100000"/>
              </a:lnSpc>
              <a:spcBef>
                <a:spcPts val="0"/>
              </a:spcBef>
              <a:spcAft>
                <a:spcPts val="0"/>
              </a:spcAft>
              <a:buClr>
                <a:srgbClr val="385623"/>
              </a:buClr>
              <a:buSzPts val="1700"/>
              <a:buFont typeface="Arial" panose="020B0604020202020204" pitchFamily="34" charset="0"/>
              <a:buChar char="•"/>
            </a:pPr>
            <a:r>
              <a:rPr lang="en-US" sz="2800" dirty="0">
                <a:latin typeface="Helvetica Neue"/>
                <a:ea typeface="Helvetica Neue"/>
                <a:cs typeface="Helvetica Neue"/>
                <a:sym typeface="Helvetica Neue"/>
              </a:rPr>
              <a:t>Multiple courses require an addition set of Instructors for each course.</a:t>
            </a:r>
            <a:endParaRPr sz="2800" dirty="0">
              <a:latin typeface="Helvetica Neue"/>
              <a:ea typeface="Helvetica Neue"/>
              <a:cs typeface="Helvetica Neue"/>
              <a:sym typeface="Helvetica Neue"/>
            </a:endParaRPr>
          </a:p>
        </p:txBody>
      </p:sp>
      <p:pic>
        <p:nvPicPr>
          <p:cNvPr id="207" name="Google Shape;207;p31"/>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Typically coordinated through the COEA</a:t>
            </a:r>
            <a:endParaRPr sz="2400">
              <a:latin typeface="Helvetica Neue"/>
              <a:ea typeface="Helvetica Neue"/>
              <a:cs typeface="Helvetica Neue"/>
              <a:sym typeface="Helvetica Neue"/>
            </a:endParaRPr>
          </a:p>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Participants must sign course release waiver</a:t>
            </a:r>
            <a:endParaRPr sz="2400">
              <a:latin typeface="Helvetica Neue"/>
              <a:ea typeface="Helvetica Neue"/>
              <a:cs typeface="Helvetica Neue"/>
              <a:sym typeface="Helvetica Neue"/>
            </a:endParaRPr>
          </a:p>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Reported to Leave No Trace, with roster and waivers</a:t>
            </a:r>
            <a:endParaRPr sz="2400">
              <a:latin typeface="Helvetica Neue"/>
              <a:ea typeface="Helvetica Neue"/>
              <a:cs typeface="Helvetica Neue"/>
              <a:sym typeface="Helvetica Neue"/>
            </a:endParaRPr>
          </a:p>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Scouting America </a:t>
            </a:r>
            <a:r>
              <a:rPr lang="en-US" sz="2400">
                <a:latin typeface="Helvetica Neue"/>
                <a:ea typeface="Helvetica Neue"/>
                <a:cs typeface="Helvetica Neue"/>
                <a:sym typeface="Helvetica Neue"/>
              </a:rPr>
              <a:t>Level 1</a:t>
            </a:r>
            <a:r>
              <a:rPr lang="en-US" sz="2400">
                <a:solidFill>
                  <a:srgbClr val="385623"/>
                </a:solidFill>
                <a:latin typeface="Helvetica Neue"/>
                <a:ea typeface="Helvetica Neue"/>
                <a:cs typeface="Helvetica Neue"/>
                <a:sym typeface="Helvetica Neue"/>
              </a:rPr>
              <a:t> Code D78</a:t>
            </a:r>
            <a:endParaRPr/>
          </a:p>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Insurance Requirements</a:t>
            </a:r>
            <a:endParaRPr sz="2400">
              <a:latin typeface="Helvetica Neue"/>
              <a:ea typeface="Helvetica Neue"/>
              <a:cs typeface="Helvetica Neue"/>
              <a:sym typeface="Helvetica Neue"/>
            </a:endParaRPr>
          </a:p>
          <a:p>
            <a:pPr marL="228600" lvl="0" indent="-217170" algn="l" rtl="0">
              <a:lnSpc>
                <a:spcPct val="90000"/>
              </a:lnSpc>
              <a:spcBef>
                <a:spcPts val="10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NCAP Requirements</a:t>
            </a:r>
            <a:endParaRPr sz="2400">
              <a:latin typeface="Helvetica Neue"/>
              <a:ea typeface="Helvetica Neue"/>
              <a:cs typeface="Helvetica Neue"/>
              <a:sym typeface="Helvetica Neue"/>
            </a:endParaRPr>
          </a:p>
          <a:p>
            <a:pPr marL="228600" lvl="0" indent="-64770" algn="l" rtl="0">
              <a:lnSpc>
                <a:spcPct val="90000"/>
              </a:lnSpc>
              <a:spcBef>
                <a:spcPts val="1000"/>
              </a:spcBef>
              <a:spcAft>
                <a:spcPts val="0"/>
              </a:spcAft>
              <a:buClr>
                <a:srgbClr val="385623"/>
              </a:buClr>
              <a:buSzPts val="2400"/>
              <a:buNone/>
            </a:pPr>
            <a:endParaRPr sz="240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p:txBody>
      </p:sp>
      <p:pic>
        <p:nvPicPr>
          <p:cNvPr id="213" name="Google Shape;213;p6"/>
          <p:cNvPicPr preferRelativeResize="0"/>
          <p:nvPr/>
        </p:nvPicPr>
        <p:blipFill rotWithShape="1">
          <a:blip r:embed="rId3">
            <a:alphaModFix/>
          </a:blip>
          <a:srcRect/>
          <a:stretch/>
        </p:blipFill>
        <p:spPr>
          <a:xfrm>
            <a:off x="10210800" y="595363"/>
            <a:ext cx="1571710" cy="1026609"/>
          </a:xfrm>
          <a:prstGeom prst="rect">
            <a:avLst/>
          </a:prstGeom>
          <a:noFill/>
          <a:ln>
            <a:noFill/>
          </a:ln>
        </p:spPr>
      </p:pic>
      <p:sp>
        <p:nvSpPr>
          <p:cNvPr id="214" name="Google Shape;214;p6"/>
          <p:cNvSpPr txBox="1"/>
          <p:nvPr/>
        </p:nvSpPr>
        <p:spPr>
          <a:xfrm>
            <a:off x="1638300" y="398235"/>
            <a:ext cx="97155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85623"/>
              </a:buClr>
              <a:buSzPts val="4400"/>
              <a:buFont typeface="Calibri"/>
              <a:buNone/>
            </a:pPr>
            <a:r>
              <a:rPr lang="en-US" sz="4400" b="0" i="0" u="none" strike="noStrike" cap="none" dirty="0">
                <a:solidFill>
                  <a:srgbClr val="385623"/>
                </a:solidFill>
                <a:latin typeface="Helvetica Neue"/>
                <a:ea typeface="Helvetica Neue"/>
                <a:cs typeface="Helvetica Neue"/>
                <a:sym typeface="Helvetica Neue"/>
              </a:rPr>
              <a:t>Level 1 Admin Requirements</a:t>
            </a:r>
            <a:endParaRPr sz="4400" b="0" i="0" u="none" strike="noStrike" cap="none" dirty="0">
              <a:solidFill>
                <a:srgbClr val="385623"/>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Course Organization</a:t>
            </a:r>
            <a:endParaRPr>
              <a:latin typeface="Helvetica Neue"/>
              <a:ea typeface="Helvetica Neue"/>
              <a:cs typeface="Helvetica Neue"/>
              <a:sym typeface="Helvetica Neue"/>
            </a:endParaRPr>
          </a:p>
        </p:txBody>
      </p:sp>
      <p:sp>
        <p:nvSpPr>
          <p:cNvPr id="220" name="Google Shape;220;p32"/>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17170" algn="l" rtl="0">
              <a:lnSpc>
                <a:spcPct val="90000"/>
              </a:lnSpc>
              <a:spcBef>
                <a:spcPts val="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Has specific curriculum detailed in the </a:t>
            </a:r>
            <a:r>
              <a:rPr lang="en-US" sz="2400" u="sng" dirty="0">
                <a:solidFill>
                  <a:srgbClr val="385623"/>
                </a:solidFill>
                <a:latin typeface="Helvetica Neue"/>
                <a:ea typeface="Helvetica Neue"/>
                <a:cs typeface="Helvetica Neue"/>
                <a:sym typeface="Helvetica Neue"/>
              </a:rPr>
              <a:t>Scouting America Leave No Trace Level 1 Course Manual</a:t>
            </a:r>
            <a:endParaRPr sz="2400" u="sng" dirty="0">
              <a:latin typeface="Helvetica Neue"/>
              <a:ea typeface="Helvetica Neue"/>
              <a:cs typeface="Helvetica Neue"/>
              <a:sym typeface="Helvetica Neue"/>
            </a:endParaRPr>
          </a:p>
          <a:p>
            <a:pPr marL="228600" lvl="0" indent="-21717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Minimum of four participants, maximum 12, age 18+</a:t>
            </a:r>
            <a:endParaRPr dirty="0"/>
          </a:p>
          <a:p>
            <a:pPr marL="228600" lvl="0" indent="-217170" algn="l" rtl="0">
              <a:lnSpc>
                <a:spcPct val="90000"/>
              </a:lnSpc>
              <a:spcBef>
                <a:spcPts val="1000"/>
              </a:spcBef>
              <a:spcAft>
                <a:spcPts val="0"/>
              </a:spcAft>
              <a:buClr>
                <a:srgbClr val="385623"/>
              </a:buClr>
              <a:buSzPts val="2400"/>
              <a:buChar char="•"/>
            </a:pPr>
            <a:r>
              <a:rPr lang="en-US" sz="2400" dirty="0">
                <a:latin typeface="Helvetica Neue"/>
                <a:ea typeface="Helvetica Neue"/>
                <a:cs typeface="Helvetica Neue"/>
                <a:sym typeface="Helvetica Neue"/>
              </a:rPr>
              <a:t>Multi-course format available provided Instructor/Participant ratio followed</a:t>
            </a:r>
            <a:endParaRPr dirty="0"/>
          </a:p>
          <a:p>
            <a:pPr marL="228600" lvl="0" indent="-64770" algn="l" rtl="0">
              <a:lnSpc>
                <a:spcPct val="90000"/>
              </a:lnSpc>
              <a:spcBef>
                <a:spcPts val="1000"/>
              </a:spcBef>
              <a:spcAft>
                <a:spcPts val="0"/>
              </a:spcAft>
              <a:buClr>
                <a:srgbClr val="385623"/>
              </a:buClr>
              <a:buSzPts val="2400"/>
              <a:buNone/>
            </a:pPr>
            <a:endParaRPr sz="2400"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p:txBody>
      </p:sp>
      <p:pic>
        <p:nvPicPr>
          <p:cNvPr id="221" name="Google Shape;221;p32"/>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Course Logistics</a:t>
            </a:r>
            <a:endParaRPr>
              <a:latin typeface="Helvetica Neue"/>
              <a:ea typeface="Helvetica Neue"/>
              <a:cs typeface="Helvetica Neue"/>
              <a:sym typeface="Helvetica Neue"/>
            </a:endParaRPr>
          </a:p>
        </p:txBody>
      </p:sp>
      <p:sp>
        <p:nvSpPr>
          <p:cNvPr id="227" name="Google Shape;227;p33"/>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17170" algn="l" rtl="0">
              <a:lnSpc>
                <a:spcPct val="90000"/>
              </a:lnSpc>
              <a:spcBef>
                <a:spcPts val="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Camping</a:t>
            </a:r>
            <a:endParaRPr/>
          </a:p>
          <a:p>
            <a:pPr marL="228600" lvl="0" indent="-217170" algn="l" rtl="0">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Cooking</a:t>
            </a:r>
            <a:endParaRPr/>
          </a:p>
          <a:p>
            <a:pPr marL="228600" lvl="0" indent="-217170" algn="l" rtl="0">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Travel to and from site</a:t>
            </a:r>
            <a:endParaRPr/>
          </a:p>
          <a:p>
            <a:pPr marL="228600" lvl="0" indent="-217170" algn="l" rtl="0">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Emergency Plans</a:t>
            </a:r>
            <a:endParaRPr/>
          </a:p>
          <a:p>
            <a:pPr marL="228600" lvl="0" indent="-217170" algn="l" rtl="0">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Weather and where to do presentation</a:t>
            </a:r>
            <a:endParaRPr/>
          </a:p>
          <a:p>
            <a:pPr marL="228600" lvl="0" indent="-217170" algn="l" rtl="0">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Equipment needed</a:t>
            </a:r>
            <a:endParaRPr/>
          </a:p>
          <a:p>
            <a:pPr marL="11430" lvl="0" indent="0" algn="l" rtl="0">
              <a:lnSpc>
                <a:spcPct val="90000"/>
              </a:lnSpc>
              <a:spcBef>
                <a:spcPts val="0"/>
              </a:spcBef>
              <a:spcAft>
                <a:spcPts val="0"/>
              </a:spcAft>
              <a:buClr>
                <a:srgbClr val="385623"/>
              </a:buClr>
              <a:buSzPts val="2400"/>
              <a:buNone/>
            </a:pPr>
            <a:endParaRPr sz="2400">
              <a:latin typeface="Helvetica Neue"/>
              <a:ea typeface="Helvetica Neue"/>
              <a:cs typeface="Helvetica Neue"/>
              <a:sym typeface="Helvetica Neue"/>
            </a:endParaRPr>
          </a:p>
          <a:p>
            <a:pPr marL="228600" lvl="0" indent="-64770" algn="l" rtl="0">
              <a:lnSpc>
                <a:spcPct val="90000"/>
              </a:lnSpc>
              <a:spcBef>
                <a:spcPts val="0"/>
              </a:spcBef>
              <a:spcAft>
                <a:spcPts val="0"/>
              </a:spcAft>
              <a:buClr>
                <a:srgbClr val="385623"/>
              </a:buClr>
              <a:buSzPts val="2400"/>
              <a:buNone/>
            </a:pPr>
            <a:endParaRPr sz="240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a:solidFill>
                <a:srgbClr val="385623"/>
              </a:solidFill>
              <a:latin typeface="Helvetica Neue"/>
              <a:ea typeface="Helvetica Neue"/>
              <a:cs typeface="Helvetica Neue"/>
              <a:sym typeface="Helvetica Neue"/>
            </a:endParaRPr>
          </a:p>
        </p:txBody>
      </p:sp>
      <p:pic>
        <p:nvPicPr>
          <p:cNvPr id="228" name="Google Shape;228;p33"/>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p:nvPr/>
        </p:nvSpPr>
        <p:spPr>
          <a:xfrm>
            <a:off x="533400" y="3997325"/>
            <a:ext cx="11125200" cy="1408113"/>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None/>
            </a:pPr>
            <a:r>
              <a:rPr lang="en-US" sz="4554" b="1" i="0" u="none" strike="noStrike" cap="none">
                <a:solidFill>
                  <a:srgbClr val="20381C"/>
                </a:solidFill>
                <a:latin typeface="Helvetica Neue"/>
                <a:ea typeface="Helvetica Neue"/>
                <a:cs typeface="Helvetica Neue"/>
                <a:sym typeface="Helvetica Neue"/>
              </a:rPr>
              <a:t>Leading a Leave No Trace </a:t>
            </a:r>
            <a:endParaRPr sz="4554" b="1" i="0" u="none" strike="noStrike" cap="none">
              <a:solidFill>
                <a:srgbClr val="20381C"/>
              </a:solidFill>
              <a:latin typeface="Helvetica Neue"/>
              <a:ea typeface="Helvetica Neue"/>
              <a:cs typeface="Helvetica Neue"/>
              <a:sym typeface="Helvetica Neue"/>
            </a:endParaRPr>
          </a:p>
          <a:p>
            <a:pPr marL="0" marR="0" lvl="0" indent="0" algn="ctr" rtl="0">
              <a:lnSpc>
                <a:spcPct val="90000"/>
              </a:lnSpc>
              <a:spcBef>
                <a:spcPts val="0"/>
              </a:spcBef>
              <a:spcAft>
                <a:spcPts val="0"/>
              </a:spcAft>
              <a:buNone/>
            </a:pPr>
            <a:r>
              <a:rPr lang="en-US" sz="4554" b="1" i="0" u="none" strike="noStrike" cap="none">
                <a:solidFill>
                  <a:srgbClr val="20381C"/>
                </a:solidFill>
                <a:latin typeface="Helvetica Neue"/>
                <a:ea typeface="Helvetica Neue"/>
                <a:cs typeface="Helvetica Neue"/>
                <a:sym typeface="Helvetica Neue"/>
              </a:rPr>
              <a:t>Level 1 Course, Skills Course, or Workshop</a:t>
            </a:r>
            <a:endParaRPr sz="4554" b="1" i="0" u="none" strike="noStrike" cap="none">
              <a:solidFill>
                <a:srgbClr val="20381C"/>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17170" algn="l" rtl="0">
              <a:lnSpc>
                <a:spcPct val="90000"/>
              </a:lnSpc>
              <a:spcBef>
                <a:spcPts val="100"/>
              </a:spcBef>
              <a:spcAft>
                <a:spcPts val="0"/>
              </a:spcAft>
              <a:buClr>
                <a:srgbClr val="385623"/>
              </a:buClr>
              <a:buSzPct val="100000"/>
              <a:buChar char="•"/>
            </a:pPr>
            <a:r>
              <a:rPr lang="en-US" sz="2400">
                <a:solidFill>
                  <a:srgbClr val="385623"/>
                </a:solidFill>
                <a:latin typeface="Helvetica Neue"/>
                <a:ea typeface="Helvetica Neue"/>
                <a:cs typeface="Helvetica Neue"/>
                <a:sym typeface="Helvetica Neue"/>
              </a:rPr>
              <a:t>Orientation</a:t>
            </a:r>
            <a:endParaRPr/>
          </a:p>
          <a:p>
            <a:pPr marL="228600" lvl="0" indent="-217170" algn="l" rtl="0">
              <a:lnSpc>
                <a:spcPct val="90000"/>
              </a:lnSpc>
              <a:spcBef>
                <a:spcPts val="100"/>
              </a:spcBef>
              <a:spcAft>
                <a:spcPts val="0"/>
              </a:spcAft>
              <a:buClr>
                <a:srgbClr val="385623"/>
              </a:buClr>
              <a:buSzPct val="100000"/>
              <a:buChar char="•"/>
            </a:pPr>
            <a:r>
              <a:rPr lang="en-US" sz="2400">
                <a:latin typeface="Helvetica Neue"/>
                <a:ea typeface="Helvetica Neue"/>
                <a:cs typeface="Helvetica Neue"/>
                <a:sym typeface="Helvetica Neue"/>
              </a:rPr>
              <a:t>Need for Leave No Trace</a:t>
            </a:r>
            <a:endParaRPr/>
          </a:p>
          <a:p>
            <a:pPr marL="228600" lvl="0" indent="-217170" algn="l" rtl="0">
              <a:lnSpc>
                <a:spcPct val="90000"/>
              </a:lnSpc>
              <a:spcBef>
                <a:spcPts val="100"/>
              </a:spcBef>
              <a:spcAft>
                <a:spcPts val="0"/>
              </a:spcAft>
              <a:buClr>
                <a:srgbClr val="385623"/>
              </a:buClr>
              <a:buSzPct val="100000"/>
              <a:buChar char="•"/>
            </a:pPr>
            <a:r>
              <a:rPr lang="en-US" sz="2400">
                <a:latin typeface="Helvetica Neue"/>
                <a:ea typeface="Helvetica Neue"/>
                <a:cs typeface="Helvetica Neue"/>
                <a:sym typeface="Helvetica Neue"/>
              </a:rPr>
              <a:t>History of Leave No Trace</a:t>
            </a:r>
            <a:endParaRPr/>
          </a:p>
          <a:p>
            <a:pPr marL="228600" lvl="0" indent="-217170" algn="l" rtl="0">
              <a:lnSpc>
                <a:spcPct val="90000"/>
              </a:lnSpc>
              <a:spcBef>
                <a:spcPts val="100"/>
              </a:spcBef>
              <a:spcAft>
                <a:spcPts val="0"/>
              </a:spcAft>
              <a:buClr>
                <a:srgbClr val="385623"/>
              </a:buClr>
              <a:buSzPct val="100000"/>
              <a:buChar char="•"/>
            </a:pPr>
            <a:r>
              <a:rPr lang="en-US" sz="2400">
                <a:latin typeface="Helvetica Neue"/>
                <a:ea typeface="Helvetica Neue"/>
                <a:cs typeface="Helvetica Neue"/>
                <a:sym typeface="Helvetica Neue"/>
              </a:rPr>
              <a:t>Education Model and Role and Function of Educators</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Personal Leave No Trace Presentations</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Cooking</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Introduction to the Leave No Trace Seven Principles</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Plan Ahead and Prepare</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Travel and Camp on Durable Surfaces</a:t>
            </a:r>
            <a:endParaRPr/>
          </a:p>
          <a:p>
            <a:pPr marL="228600" lvl="0" indent="-217170" algn="l" rtl="0">
              <a:lnSpc>
                <a:spcPct val="90000"/>
              </a:lnSpc>
              <a:spcBef>
                <a:spcPts val="100"/>
              </a:spcBef>
              <a:spcAft>
                <a:spcPts val="0"/>
              </a:spcAft>
              <a:buSzPct val="100000"/>
              <a:buChar char="•"/>
            </a:pPr>
            <a:r>
              <a:rPr lang="en-US" sz="2400">
                <a:latin typeface="Helvetica Neue"/>
                <a:ea typeface="Helvetica Neue"/>
                <a:cs typeface="Helvetica Neue"/>
                <a:sym typeface="Helvetica Neue"/>
              </a:rPr>
              <a:t>Dispose of Waste Properly</a:t>
            </a:r>
            <a:endParaRPr/>
          </a:p>
          <a:p>
            <a:pPr marL="228600" lvl="0" indent="-76200" algn="l" rtl="0">
              <a:lnSpc>
                <a:spcPct val="90000"/>
              </a:lnSpc>
              <a:spcBef>
                <a:spcPts val="0"/>
              </a:spcBef>
              <a:spcAft>
                <a:spcPts val="0"/>
              </a:spcAft>
              <a:buSzPct val="100000"/>
              <a:buNone/>
            </a:pPr>
            <a:endParaRPr sz="2400">
              <a:latin typeface="Helvetica Neue"/>
              <a:ea typeface="Helvetica Neue"/>
              <a:cs typeface="Helvetica Neue"/>
              <a:sym typeface="Helvetica Neue"/>
            </a:endParaRPr>
          </a:p>
          <a:p>
            <a:pPr marL="228600" lvl="0" indent="-76200" algn="l" rtl="0">
              <a:lnSpc>
                <a:spcPct val="90000"/>
              </a:lnSpc>
              <a:spcBef>
                <a:spcPts val="0"/>
              </a:spcBef>
              <a:spcAft>
                <a:spcPts val="0"/>
              </a:spcAft>
              <a:buSzPct val="100000"/>
              <a:buNone/>
            </a:pPr>
            <a:endParaRPr sz="240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ct val="1000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ct val="100000"/>
              <a:buNone/>
            </a:pPr>
            <a:endParaRPr sz="240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ct val="100000"/>
              <a:buNone/>
            </a:pPr>
            <a:endParaRPr sz="2400">
              <a:solidFill>
                <a:srgbClr val="385623"/>
              </a:solidFill>
              <a:latin typeface="Helvetica Neue"/>
              <a:ea typeface="Helvetica Neue"/>
              <a:cs typeface="Helvetica Neue"/>
              <a:sym typeface="Helvetica Neue"/>
            </a:endParaRPr>
          </a:p>
        </p:txBody>
      </p:sp>
      <p:sp>
        <p:nvSpPr>
          <p:cNvPr id="234" name="Google Shape;234;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17170" algn="l" rtl="0">
              <a:lnSpc>
                <a:spcPct val="100000"/>
              </a:lnSpc>
              <a:spcBef>
                <a:spcPts val="0"/>
              </a:spcBef>
              <a:spcAft>
                <a:spcPts val="0"/>
              </a:spcAft>
              <a:buSzPct val="100000"/>
              <a:buChar char="•"/>
            </a:pPr>
            <a:r>
              <a:rPr lang="en-US" sz="3200" dirty="0">
                <a:latin typeface="Helvetica Neue"/>
                <a:ea typeface="Helvetica Neue"/>
                <a:cs typeface="Helvetica Neue"/>
                <a:sym typeface="Helvetica Neue"/>
              </a:rPr>
              <a:t>Leave What You Find</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Minimize Campfire Impacts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Respect Wildlife</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Be Considerate of Others</a:t>
            </a:r>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Outdoor Ethics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Lessons Learned on Overnight Camp</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Leave No Trace Resources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Visitor Impacts to Wildlife (optional)</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Teaching Styles and Learning Styles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Age and Program Appropriate Outdoor Activities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Leave No Trace in Scouting Advancement and Awards</a:t>
            </a:r>
            <a:endParaRPr dirty="0"/>
          </a:p>
          <a:p>
            <a:pPr marL="228600" lvl="0" indent="-217170" algn="l" rtl="0">
              <a:lnSpc>
                <a:spcPct val="100000"/>
              </a:lnSpc>
              <a:spcBef>
                <a:spcPts val="0"/>
              </a:spcBef>
              <a:spcAft>
                <a:spcPts val="0"/>
              </a:spcAft>
              <a:buSzPct val="100000"/>
              <a:buChar char="•"/>
            </a:pPr>
            <a:r>
              <a:rPr lang="en-US" sz="3100" dirty="0">
                <a:latin typeface="Helvetica Neue"/>
                <a:ea typeface="Helvetica Neue"/>
                <a:cs typeface="Helvetica Neue"/>
                <a:sym typeface="Helvetica Neue"/>
              </a:rPr>
              <a:t>Bringing Leave No Trace to Scouting</a:t>
            </a:r>
            <a:endParaRPr dirty="0"/>
          </a:p>
        </p:txBody>
      </p:sp>
      <p:sp>
        <p:nvSpPr>
          <p:cNvPr id="235" name="Google Shape;235;p34"/>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Course Content</a:t>
            </a:r>
            <a:endParaRPr>
              <a:latin typeface="Helvetica Neue"/>
              <a:ea typeface="Helvetica Neue"/>
              <a:cs typeface="Helvetica Neue"/>
              <a:sym typeface="Helvetica Neue"/>
            </a:endParaRPr>
          </a:p>
        </p:txBody>
      </p:sp>
      <p:pic>
        <p:nvPicPr>
          <p:cNvPr id="236" name="Google Shape;236;p34"/>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Level 1 Course Reporting</a:t>
            </a:r>
            <a:endParaRPr>
              <a:latin typeface="Helvetica Neue"/>
              <a:ea typeface="Helvetica Neue"/>
              <a:cs typeface="Helvetica Neue"/>
              <a:sym typeface="Helvetica Neue"/>
            </a:endParaRPr>
          </a:p>
        </p:txBody>
      </p:sp>
      <p:sp>
        <p:nvSpPr>
          <p:cNvPr id="242" name="Google Shape;242;p35"/>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 lvl="0" indent="0" algn="l" rtl="0">
              <a:lnSpc>
                <a:spcPct val="90000"/>
              </a:lnSpc>
              <a:spcBef>
                <a:spcPts val="0"/>
              </a:spcBef>
              <a:spcAft>
                <a:spcPts val="0"/>
              </a:spcAft>
              <a:buClr>
                <a:srgbClr val="385623"/>
              </a:buClr>
              <a:buSzPts val="2400"/>
              <a:buNone/>
            </a:pPr>
            <a:r>
              <a:rPr lang="en-US" sz="2400" dirty="0">
                <a:solidFill>
                  <a:srgbClr val="385623"/>
                </a:solidFill>
                <a:latin typeface="Helvetica Neue"/>
                <a:ea typeface="Helvetica Neue"/>
                <a:cs typeface="Helvetica Neue"/>
                <a:sym typeface="Helvetica Neue"/>
              </a:rPr>
              <a:t>How and who to report course to:</a:t>
            </a:r>
          </a:p>
          <a:p>
            <a:pPr marL="11430" lvl="0" indent="0" algn="l" rtl="0">
              <a:lnSpc>
                <a:spcPct val="90000"/>
              </a:lnSpc>
              <a:spcBef>
                <a:spcPts val="0"/>
              </a:spcBef>
              <a:spcAft>
                <a:spcPts val="0"/>
              </a:spcAft>
              <a:buClr>
                <a:srgbClr val="385623"/>
              </a:buClr>
              <a:buSzPts val="2400"/>
              <a:buNone/>
            </a:pPr>
            <a:endParaRPr lang="en-US" sz="2400" dirty="0">
              <a:solidFill>
                <a:srgbClr val="385623"/>
              </a:solidFill>
              <a:latin typeface="Helvetica Neue"/>
              <a:ea typeface="Helvetica Neue"/>
              <a:cs typeface="Helvetica Neue"/>
              <a:sym typeface="Helvetica Neue"/>
            </a:endParaRPr>
          </a:p>
          <a:p>
            <a:pPr marL="354330" lvl="0" indent="-342900" algn="l" rtl="0">
              <a:lnSpc>
                <a:spcPct val="90000"/>
              </a:lnSpc>
              <a:spcBef>
                <a:spcPts val="0"/>
              </a:spcBef>
              <a:spcAft>
                <a:spcPts val="0"/>
              </a:spcAft>
              <a:buClr>
                <a:srgbClr val="385623"/>
              </a:buClr>
              <a:buSzPts val="2400"/>
              <a:buFont typeface="Wingdings" panose="05000000000000000000" pitchFamily="2" charset="2"/>
              <a:buChar char="§"/>
            </a:pPr>
            <a:r>
              <a:rPr lang="en-US" sz="2400" dirty="0">
                <a:latin typeface="Helvetica Neue"/>
                <a:ea typeface="Helvetica Neue"/>
                <a:cs typeface="Helvetica Neue"/>
                <a:sym typeface="Helvetica Neue"/>
              </a:rPr>
              <a:t>-Council Training Report</a:t>
            </a:r>
          </a:p>
          <a:p>
            <a:pPr marL="354330" lvl="0" indent="-342900" algn="l" rtl="0">
              <a:lnSpc>
                <a:spcPct val="90000"/>
              </a:lnSpc>
              <a:spcBef>
                <a:spcPts val="0"/>
              </a:spcBef>
              <a:spcAft>
                <a:spcPts val="0"/>
              </a:spcAft>
              <a:buClr>
                <a:srgbClr val="385623"/>
              </a:buClr>
              <a:buSzPts val="2400"/>
              <a:buFont typeface="Wingdings" panose="05000000000000000000" pitchFamily="2" charset="2"/>
              <a:buChar char="§"/>
            </a:pPr>
            <a:r>
              <a:rPr lang="en-US" sz="2400" dirty="0">
                <a:latin typeface="Helvetica Neue"/>
                <a:ea typeface="Helvetica Neue"/>
                <a:cs typeface="Helvetica Neue"/>
                <a:sym typeface="Helvetica Neue"/>
              </a:rPr>
              <a:t>-Leave No Trace </a:t>
            </a:r>
          </a:p>
          <a:p>
            <a:pPr marL="354330" lvl="0" indent="-342900" algn="l" rtl="0">
              <a:lnSpc>
                <a:spcPct val="90000"/>
              </a:lnSpc>
              <a:spcBef>
                <a:spcPts val="0"/>
              </a:spcBef>
              <a:spcAft>
                <a:spcPts val="0"/>
              </a:spcAft>
              <a:buClr>
                <a:srgbClr val="385623"/>
              </a:buClr>
              <a:buSzPts val="2400"/>
              <a:buFont typeface="Wingdings" panose="05000000000000000000" pitchFamily="2" charset="2"/>
              <a:buChar char="§"/>
            </a:pPr>
            <a:r>
              <a:rPr lang="en-US" sz="2400" dirty="0">
                <a:latin typeface="Helvetica Neue"/>
                <a:ea typeface="Helvetica Neue"/>
                <a:cs typeface="Helvetica Neue"/>
                <a:sym typeface="Helvetica Neue"/>
              </a:rPr>
              <a:t>-Council COEA for yearly reporting</a:t>
            </a:r>
            <a:endParaRPr sz="2400"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p:txBody>
      </p:sp>
      <p:pic>
        <p:nvPicPr>
          <p:cNvPr id="243" name="Google Shape;243;p35"/>
          <p:cNvPicPr preferRelativeResize="0"/>
          <p:nvPr/>
        </p:nvPicPr>
        <p:blipFill rotWithShape="1">
          <a:blip r:embed="rId3">
            <a:alphaModFix/>
          </a:blip>
          <a:srcRect/>
          <a:stretch/>
        </p:blipFill>
        <p:spPr>
          <a:xfrm>
            <a:off x="10210800" y="595363"/>
            <a:ext cx="1571710" cy="10266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body" idx="4294967295"/>
          </p:nvPr>
        </p:nvSpPr>
        <p:spPr>
          <a:xfrm>
            <a:off x="887896" y="2057401"/>
            <a:ext cx="10416208" cy="4068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85623"/>
              </a:buClr>
              <a:buSzPts val="2000"/>
              <a:buNone/>
            </a:pPr>
            <a:r>
              <a:rPr lang="en-US" sz="2000">
                <a:solidFill>
                  <a:srgbClr val="385623"/>
                </a:solidFill>
              </a:rPr>
              <a:t>Prepared by</a:t>
            </a:r>
            <a:endParaRPr/>
          </a:p>
          <a:p>
            <a:pPr marL="0" lvl="0" indent="0" algn="ctr" rtl="0">
              <a:lnSpc>
                <a:spcPct val="90000"/>
              </a:lnSpc>
              <a:spcBef>
                <a:spcPts val="1000"/>
              </a:spcBef>
              <a:spcAft>
                <a:spcPts val="0"/>
              </a:spcAft>
              <a:buClr>
                <a:srgbClr val="385623"/>
              </a:buClr>
              <a:buSzPts val="2000"/>
              <a:buNone/>
            </a:pPr>
            <a:r>
              <a:rPr lang="en-US" sz="2000">
                <a:solidFill>
                  <a:srgbClr val="385623"/>
                </a:solidFill>
              </a:rPr>
              <a:t>Joshua Lamothe</a:t>
            </a:r>
            <a:endParaRPr/>
          </a:p>
          <a:p>
            <a:pPr marL="0" lvl="0" indent="0" algn="ctr" rtl="0">
              <a:lnSpc>
                <a:spcPct val="90000"/>
              </a:lnSpc>
              <a:spcBef>
                <a:spcPts val="1000"/>
              </a:spcBef>
              <a:spcAft>
                <a:spcPts val="0"/>
              </a:spcAft>
              <a:buClr>
                <a:srgbClr val="385623"/>
              </a:buClr>
              <a:buSzPts val="2000"/>
              <a:buNone/>
            </a:pPr>
            <a:r>
              <a:rPr lang="en-US" sz="2000">
                <a:solidFill>
                  <a:srgbClr val="385623"/>
                </a:solidFill>
              </a:rPr>
              <a:t>Revised: April 2025</a:t>
            </a:r>
            <a:endParaRPr sz="2000">
              <a:solidFill>
                <a:srgbClr val="385623"/>
              </a:solidFill>
            </a:endParaRPr>
          </a:p>
          <a:p>
            <a:pPr marL="0" lvl="0" indent="0" algn="ctr" rtl="0">
              <a:lnSpc>
                <a:spcPct val="90000"/>
              </a:lnSpc>
              <a:spcBef>
                <a:spcPts val="1000"/>
              </a:spcBef>
              <a:spcAft>
                <a:spcPts val="0"/>
              </a:spcAft>
              <a:buClr>
                <a:srgbClr val="385623"/>
              </a:buClr>
              <a:buSzPts val="2000"/>
              <a:buNone/>
            </a:pPr>
            <a:endParaRPr sz="2000"/>
          </a:p>
          <a:p>
            <a:pPr marL="0" lvl="0" indent="0" algn="ctr" rtl="0">
              <a:lnSpc>
                <a:spcPct val="90000"/>
              </a:lnSpc>
              <a:spcBef>
                <a:spcPts val="1000"/>
              </a:spcBef>
              <a:spcAft>
                <a:spcPts val="0"/>
              </a:spcAft>
              <a:buClr>
                <a:srgbClr val="385623"/>
              </a:buClr>
              <a:buSzPts val="1600"/>
              <a:buNone/>
            </a:pPr>
            <a:endParaRPr sz="1600">
              <a:solidFill>
                <a:srgbClr val="385623"/>
              </a:solidFill>
            </a:endParaRPr>
          </a:p>
          <a:p>
            <a:pPr marL="0" lvl="0" indent="0" algn="ctr" rtl="0">
              <a:lnSpc>
                <a:spcPct val="90000"/>
              </a:lnSpc>
              <a:spcBef>
                <a:spcPts val="1000"/>
              </a:spcBef>
              <a:spcAft>
                <a:spcPts val="0"/>
              </a:spcAft>
              <a:buClr>
                <a:srgbClr val="385623"/>
              </a:buClr>
              <a:buSzPts val="1600"/>
              <a:buNone/>
            </a:pPr>
            <a:endParaRPr sz="1600">
              <a:solidFill>
                <a:srgbClr val="385623"/>
              </a:solidFill>
            </a:endParaRPr>
          </a:p>
          <a:p>
            <a:pPr marL="0" lvl="0" indent="0" algn="ctr" rtl="0">
              <a:lnSpc>
                <a:spcPct val="90000"/>
              </a:lnSpc>
              <a:spcBef>
                <a:spcPts val="1000"/>
              </a:spcBef>
              <a:spcAft>
                <a:spcPts val="0"/>
              </a:spcAft>
              <a:buClr>
                <a:srgbClr val="385623"/>
              </a:buClr>
              <a:buSzPts val="1600"/>
              <a:buNone/>
            </a:pPr>
            <a:endParaRPr sz="1600">
              <a:solidFill>
                <a:srgbClr val="385623"/>
              </a:solidFill>
            </a:endParaRPr>
          </a:p>
          <a:p>
            <a:pPr marL="0" lvl="0" indent="0" algn="l" rtl="0">
              <a:lnSpc>
                <a:spcPct val="90000"/>
              </a:lnSpc>
              <a:spcBef>
                <a:spcPts val="1000"/>
              </a:spcBef>
              <a:spcAft>
                <a:spcPts val="0"/>
              </a:spcAft>
              <a:buClr>
                <a:srgbClr val="385623"/>
              </a:buClr>
              <a:buSzPts val="1600"/>
              <a:buNone/>
            </a:pPr>
            <a:r>
              <a:rPr lang="en-US" sz="1600">
                <a:solidFill>
                  <a:srgbClr val="385623"/>
                </a:solidFill>
              </a:rPr>
              <a:t>Sources:</a:t>
            </a:r>
            <a:endParaRPr/>
          </a:p>
          <a:p>
            <a:pPr marL="0" lvl="0" indent="0" algn="l" rtl="0">
              <a:lnSpc>
                <a:spcPct val="90000"/>
              </a:lnSpc>
              <a:spcBef>
                <a:spcPts val="1000"/>
              </a:spcBef>
              <a:spcAft>
                <a:spcPts val="0"/>
              </a:spcAft>
              <a:buClr>
                <a:srgbClr val="385623"/>
              </a:buClr>
              <a:buSzPts val="1600"/>
              <a:buNone/>
            </a:pPr>
            <a:r>
              <a:rPr lang="en-US" sz="1600">
                <a:solidFill>
                  <a:srgbClr val="385623"/>
                </a:solidFill>
              </a:rPr>
              <a:t>Lnt.org</a:t>
            </a:r>
            <a:endParaRPr/>
          </a:p>
          <a:p>
            <a:pPr marL="0" lvl="0" indent="0" algn="l" rtl="0">
              <a:lnSpc>
                <a:spcPct val="90000"/>
              </a:lnSpc>
              <a:spcBef>
                <a:spcPts val="1000"/>
              </a:spcBef>
              <a:spcAft>
                <a:spcPts val="0"/>
              </a:spcAft>
              <a:buClr>
                <a:srgbClr val="385623"/>
              </a:buClr>
              <a:buSzPts val="1600"/>
              <a:buNone/>
            </a:pPr>
            <a:r>
              <a:rPr lang="en-US" sz="1600">
                <a:solidFill>
                  <a:srgbClr val="385623"/>
                </a:solidFill>
              </a:rPr>
              <a:t>Scouting America Supplement to the Master Educator handbook</a:t>
            </a:r>
            <a:endParaRPr/>
          </a:p>
          <a:p>
            <a:pPr marL="0" lvl="0" indent="0" algn="l" rtl="0">
              <a:lnSpc>
                <a:spcPct val="90000"/>
              </a:lnSpc>
              <a:spcBef>
                <a:spcPts val="1000"/>
              </a:spcBef>
              <a:spcAft>
                <a:spcPts val="0"/>
              </a:spcAft>
              <a:buClr>
                <a:srgbClr val="385623"/>
              </a:buClr>
              <a:buSzPts val="1600"/>
              <a:buNone/>
            </a:pPr>
            <a:endParaRPr sz="1600">
              <a:solidFill>
                <a:srgbClr val="385623"/>
              </a:solidFill>
            </a:endParaRPr>
          </a:p>
          <a:p>
            <a:pPr marL="0" lvl="0" indent="0" algn="l" rtl="0">
              <a:lnSpc>
                <a:spcPct val="90000"/>
              </a:lnSpc>
              <a:spcBef>
                <a:spcPts val="1000"/>
              </a:spcBef>
              <a:spcAft>
                <a:spcPts val="0"/>
              </a:spcAft>
              <a:buClr>
                <a:srgbClr val="385623"/>
              </a:buClr>
              <a:buSzPts val="2000"/>
              <a:buNone/>
            </a:pPr>
            <a:endParaRPr sz="2000">
              <a:solidFill>
                <a:srgbClr val="385623"/>
              </a:solidFill>
            </a:endParaRPr>
          </a:p>
          <a:p>
            <a:pPr marL="0" lvl="0" indent="0" algn="l" rtl="0">
              <a:lnSpc>
                <a:spcPct val="90000"/>
              </a:lnSpc>
              <a:spcBef>
                <a:spcPts val="1000"/>
              </a:spcBef>
              <a:spcAft>
                <a:spcPts val="0"/>
              </a:spcAft>
              <a:buClr>
                <a:srgbClr val="385623"/>
              </a:buClr>
              <a:buSzPts val="2000"/>
              <a:buNone/>
            </a:pPr>
            <a:endParaRPr sz="2000">
              <a:solidFill>
                <a:srgbClr val="38562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1524000" y="365125"/>
            <a:ext cx="9829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b="1" dirty="0">
                <a:latin typeface="Helvetica Neue"/>
                <a:ea typeface="Helvetica Neue"/>
                <a:cs typeface="Helvetica Neue"/>
                <a:sym typeface="Helvetica Neue"/>
              </a:rPr>
              <a:t>Scouting America Objectives</a:t>
            </a:r>
            <a:endParaRPr b="1" dirty="0">
              <a:latin typeface="Helvetica Neue"/>
              <a:ea typeface="Helvetica Neue"/>
              <a:cs typeface="Helvetica Neue"/>
              <a:sym typeface="Helvetica Neue"/>
            </a:endParaRPr>
          </a:p>
        </p:txBody>
      </p:sp>
      <p:sp>
        <p:nvSpPr>
          <p:cNvPr id="115" name="Google Shape;115;p2"/>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2400"/>
              <a:buNone/>
            </a:pPr>
            <a:r>
              <a:rPr lang="en-US" sz="2400" dirty="0">
                <a:solidFill>
                  <a:srgbClr val="385623"/>
                </a:solidFill>
                <a:latin typeface="Helvetica Neue"/>
                <a:ea typeface="Helvetica Neue"/>
                <a:cs typeface="Helvetica Neue"/>
                <a:sym typeface="Helvetica Neue"/>
              </a:rPr>
              <a:t>As a result of this session, each participant will:</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Be familiar with requirements and planning considerations to run an effective Leave No Trace </a:t>
            </a:r>
            <a:r>
              <a:rPr lang="en-US" sz="2400" dirty="0">
                <a:latin typeface="Helvetica Neue"/>
                <a:ea typeface="Helvetica Neue"/>
                <a:cs typeface="Helvetica Neue"/>
                <a:sym typeface="Helvetica Neue"/>
              </a:rPr>
              <a:t>Level 1</a:t>
            </a:r>
            <a:r>
              <a:rPr lang="en-US" sz="2400" dirty="0">
                <a:solidFill>
                  <a:srgbClr val="385623"/>
                </a:solidFill>
                <a:latin typeface="Helvetica Neue"/>
                <a:ea typeface="Helvetica Neue"/>
                <a:cs typeface="Helvetica Neue"/>
                <a:sym typeface="Helvetica Neue"/>
              </a:rPr>
              <a:t> Course or Skills Course.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Understand the requirements and planning considerations to lead the Scouting America Leave No Trace </a:t>
            </a:r>
            <a:r>
              <a:rPr lang="en-US" sz="2400" dirty="0">
                <a:latin typeface="Helvetica Neue"/>
                <a:ea typeface="Helvetica Neue"/>
                <a:cs typeface="Helvetica Neue"/>
                <a:sym typeface="Helvetica Neue"/>
              </a:rPr>
              <a:t>Basic</a:t>
            </a:r>
            <a:r>
              <a:rPr lang="en-US" sz="2400" dirty="0">
                <a:solidFill>
                  <a:srgbClr val="385623"/>
                </a:solidFill>
                <a:latin typeface="Helvetica Neue"/>
                <a:ea typeface="Helvetica Neue"/>
                <a:cs typeface="Helvetica Neue"/>
                <a:sym typeface="Helvetica Neue"/>
              </a:rPr>
              <a:t> course and Outdoor Ethics Orientation.</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Understand the Training Guidelines for Leave No Trace training.</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Know where to find Leave No Trace course guidelines, curriculum, and resources.</a:t>
            </a:r>
            <a:endParaRPr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1524000" y="365125"/>
            <a:ext cx="9829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b="1" dirty="0">
                <a:latin typeface="Helvetica Neue"/>
                <a:ea typeface="Helvetica Neue"/>
                <a:cs typeface="Helvetica Neue"/>
                <a:sym typeface="Helvetica Neue"/>
              </a:rPr>
              <a:t>Level 1 Objectives</a:t>
            </a:r>
            <a:endParaRPr b="1" dirty="0">
              <a:latin typeface="Helvetica Neue"/>
              <a:ea typeface="Helvetica Neue"/>
              <a:cs typeface="Helvetica Neue"/>
              <a:sym typeface="Helvetica Neue"/>
            </a:endParaRPr>
          </a:p>
        </p:txBody>
      </p:sp>
      <p:sp>
        <p:nvSpPr>
          <p:cNvPr id="122" name="Google Shape;122;p26"/>
          <p:cNvSpPr txBox="1">
            <a:spLocks noGrp="1"/>
          </p:cNvSpPr>
          <p:nvPr>
            <p:ph type="body" idx="4294967295"/>
          </p:nvPr>
        </p:nvSpPr>
        <p:spPr>
          <a:xfrm>
            <a:off x="838200" y="1825625"/>
            <a:ext cx="10515600" cy="37750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400"/>
              <a:buNone/>
            </a:pPr>
            <a:r>
              <a:rPr lang="en-US" sz="2200" dirty="0">
                <a:solidFill>
                  <a:srgbClr val="385623"/>
                </a:solidFill>
                <a:latin typeface="Helvetica Neue"/>
                <a:ea typeface="Helvetica Neue"/>
                <a:cs typeface="Helvetica Neue"/>
                <a:sym typeface="Helvetica Neue"/>
              </a:rPr>
              <a:t>Goals of the Level 1 Instructor Course Guidelines:</a:t>
            </a:r>
            <a:endParaRPr sz="2200"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000" dirty="0">
                <a:solidFill>
                  <a:srgbClr val="385623"/>
                </a:solidFill>
                <a:latin typeface="Helvetica Neue"/>
                <a:ea typeface="Helvetica Neue"/>
                <a:cs typeface="Helvetica Neue"/>
                <a:sym typeface="Helvetica Neue"/>
              </a:rPr>
              <a:t>To strive for consistent, quality training for all Leave </a:t>
            </a:r>
            <a:r>
              <a:rPr lang="en-US" sz="2000" dirty="0">
                <a:latin typeface="Helvetica Neue"/>
                <a:ea typeface="Helvetica Neue"/>
                <a:cs typeface="Helvetica Neue"/>
                <a:sym typeface="Helvetica Neue"/>
              </a:rPr>
              <a:t>N</a:t>
            </a:r>
            <a:r>
              <a:rPr lang="en-US" sz="2000" dirty="0">
                <a:solidFill>
                  <a:srgbClr val="385623"/>
                </a:solidFill>
                <a:latin typeface="Helvetica Neue"/>
                <a:ea typeface="Helvetica Neue"/>
                <a:cs typeface="Helvetica Neue"/>
                <a:sym typeface="Helvetica Neue"/>
              </a:rPr>
              <a:t>o </a:t>
            </a:r>
            <a:r>
              <a:rPr lang="en-US" sz="2000" dirty="0">
                <a:latin typeface="Helvetica Neue"/>
                <a:ea typeface="Helvetica Neue"/>
                <a:cs typeface="Helvetica Neue"/>
                <a:sym typeface="Helvetica Neue"/>
              </a:rPr>
              <a:t>T</a:t>
            </a:r>
            <a:r>
              <a:rPr lang="en-US" sz="2000" dirty="0">
                <a:solidFill>
                  <a:srgbClr val="385623"/>
                </a:solidFill>
                <a:latin typeface="Helvetica Neue"/>
                <a:ea typeface="Helvetica Neue"/>
                <a:cs typeface="Helvetica Neue"/>
                <a:sym typeface="Helvetica Neue"/>
              </a:rPr>
              <a:t>race Course participants.</a:t>
            </a:r>
            <a:endParaRPr sz="2000" dirty="0"/>
          </a:p>
          <a:p>
            <a:pPr marL="228600" lvl="0" indent="-228600" algn="l" rtl="0">
              <a:lnSpc>
                <a:spcPct val="90000"/>
              </a:lnSpc>
              <a:spcBef>
                <a:spcPts val="1000"/>
              </a:spcBef>
              <a:spcAft>
                <a:spcPts val="0"/>
              </a:spcAft>
              <a:buClr>
                <a:srgbClr val="385623"/>
              </a:buClr>
              <a:buSzPts val="2400"/>
              <a:buChar char="•"/>
            </a:pPr>
            <a:r>
              <a:rPr lang="en-US" sz="2000" dirty="0">
                <a:latin typeface="Helvetica Neue"/>
                <a:ea typeface="Helvetica Neue"/>
                <a:cs typeface="Helvetica Neue"/>
                <a:sym typeface="Helvetica Neue"/>
              </a:rPr>
              <a:t>To provide an easily implemented training structure that encourages training efforts.</a:t>
            </a:r>
            <a:endParaRPr sz="2000" dirty="0"/>
          </a:p>
          <a:p>
            <a:pPr marL="228600" lvl="0" indent="-228600" algn="l" rtl="0">
              <a:lnSpc>
                <a:spcPct val="90000"/>
              </a:lnSpc>
              <a:spcBef>
                <a:spcPts val="1000"/>
              </a:spcBef>
              <a:spcAft>
                <a:spcPts val="0"/>
              </a:spcAft>
              <a:buClr>
                <a:srgbClr val="385623"/>
              </a:buClr>
              <a:buSzPts val="2400"/>
              <a:buChar char="•"/>
            </a:pPr>
            <a:r>
              <a:rPr lang="en-US" sz="2000" dirty="0">
                <a:latin typeface="Helvetica Neue"/>
                <a:ea typeface="Helvetica Neue"/>
                <a:cs typeface="Helvetica Neue"/>
                <a:sym typeface="Helvetica Neue"/>
              </a:rPr>
              <a:t>To establish a structure that allows Leave No Trace Center for Outdoor Ethics to track and quantify training efforts.</a:t>
            </a:r>
            <a:endParaRPr sz="2000" dirty="0"/>
          </a:p>
          <a:p>
            <a:pPr marL="228600" lvl="0" indent="-228600" algn="l" rtl="0">
              <a:lnSpc>
                <a:spcPct val="90000"/>
              </a:lnSpc>
              <a:spcBef>
                <a:spcPts val="1000"/>
              </a:spcBef>
              <a:spcAft>
                <a:spcPts val="0"/>
              </a:spcAft>
              <a:buClr>
                <a:srgbClr val="385623"/>
              </a:buClr>
              <a:buSzPts val="2400"/>
              <a:buChar char="•"/>
            </a:pPr>
            <a:r>
              <a:rPr lang="en-US" sz="2000" dirty="0">
                <a:latin typeface="Helvetica Neue"/>
                <a:ea typeface="Helvetica Neue"/>
                <a:cs typeface="Helvetica Neue"/>
                <a:sym typeface="Helvetica Neue"/>
              </a:rPr>
              <a:t>To clarify the role of Leave No Trace in regard to training institutions and individual Instructors.</a:t>
            </a:r>
            <a:endParaRPr sz="2000" dirty="0"/>
          </a:p>
          <a:p>
            <a:pPr marL="228600" lvl="0" indent="-228600" algn="l" rtl="0">
              <a:lnSpc>
                <a:spcPct val="90000"/>
              </a:lnSpc>
              <a:spcBef>
                <a:spcPts val="1000"/>
              </a:spcBef>
              <a:spcAft>
                <a:spcPts val="0"/>
              </a:spcAft>
              <a:buClr>
                <a:srgbClr val="385623"/>
              </a:buClr>
              <a:buSzPts val="2400"/>
              <a:buChar char="•"/>
            </a:pPr>
            <a:r>
              <a:rPr lang="en-US" sz="2000" dirty="0">
                <a:latin typeface="Helvetica Neue"/>
                <a:ea typeface="Helvetica Neue"/>
                <a:cs typeface="Helvetica Neue"/>
                <a:sym typeface="Helvetica Neue"/>
              </a:rPr>
              <a:t>To identify that there are inherent risks in outdoor activities and to discuss warnings and other information pertaining to Leave No Trace.</a:t>
            </a:r>
            <a:endParaRPr sz="2000" dirty="0"/>
          </a:p>
          <a:p>
            <a:pPr marL="228600" lvl="0" indent="-76200" algn="l" rtl="0">
              <a:lnSpc>
                <a:spcPct val="90000"/>
              </a:lnSpc>
              <a:spcBef>
                <a:spcPts val="1000"/>
              </a:spcBef>
              <a:spcAft>
                <a:spcPts val="0"/>
              </a:spcAft>
              <a:buClr>
                <a:srgbClr val="385623"/>
              </a:buClr>
              <a:buSzPts val="2400"/>
              <a:buNone/>
            </a:pPr>
            <a:endParaRPr sz="2200"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200" dirty="0">
              <a:solidFill>
                <a:srgbClr val="38562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800"/>
              <a:buNone/>
            </a:pPr>
            <a:r>
              <a:rPr lang="en-US" dirty="0"/>
              <a:t>Leave No Trace</a:t>
            </a:r>
            <a:endParaRPr dirty="0"/>
          </a:p>
        </p:txBody>
      </p:sp>
      <p:sp>
        <p:nvSpPr>
          <p:cNvPr id="129" name="Google Shape;12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Leave No Trace Level 1 Instructor Course</a:t>
            </a:r>
            <a:endParaRPr/>
          </a:p>
          <a:p>
            <a:pPr marL="457200" lvl="0" indent="-406400" algn="l" rtl="0">
              <a:lnSpc>
                <a:spcPct val="90000"/>
              </a:lnSpc>
              <a:spcBef>
                <a:spcPts val="1000"/>
              </a:spcBef>
              <a:spcAft>
                <a:spcPts val="0"/>
              </a:spcAft>
              <a:buSzPts val="2800"/>
              <a:buChar char="•"/>
            </a:pPr>
            <a:r>
              <a:rPr lang="en-US"/>
              <a:t>Leave No Trace Skills Course</a:t>
            </a:r>
            <a:endParaRPr/>
          </a:p>
          <a:p>
            <a:pPr marL="457200" lvl="0" indent="-406400" algn="l" rtl="0">
              <a:lnSpc>
                <a:spcPct val="90000"/>
              </a:lnSpc>
              <a:spcBef>
                <a:spcPts val="1000"/>
              </a:spcBef>
              <a:spcAft>
                <a:spcPts val="0"/>
              </a:spcAft>
              <a:buSzPts val="2800"/>
              <a:buChar char="•"/>
            </a:pPr>
            <a:r>
              <a:rPr lang="en-US"/>
              <a:t>Leave No Trace Workshops</a:t>
            </a:r>
            <a:endParaRPr/>
          </a:p>
          <a:p>
            <a:pPr marL="457200" lvl="0" indent="-228600" algn="l" rtl="0">
              <a:lnSpc>
                <a:spcPct val="90000"/>
              </a:lnSpc>
              <a:spcBef>
                <a:spcPts val="1000"/>
              </a:spcBef>
              <a:spcAft>
                <a:spcPts val="0"/>
              </a:spcAft>
              <a:buSzPts val="2800"/>
              <a:buNone/>
            </a:pPr>
            <a:endParaRPr/>
          </a:p>
        </p:txBody>
      </p:sp>
      <p:sp>
        <p:nvSpPr>
          <p:cNvPr id="130" name="Google Shape;13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800"/>
              <a:buNone/>
            </a:pPr>
            <a:r>
              <a:rPr lang="en-US" dirty="0"/>
              <a:t>Scouting America</a:t>
            </a:r>
            <a:endParaRPr dirty="0"/>
          </a:p>
        </p:txBody>
      </p:sp>
      <p:sp>
        <p:nvSpPr>
          <p:cNvPr id="131" name="Google Shape;13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dirty="0"/>
              <a:t>Outdoor Ethics Orientation</a:t>
            </a:r>
            <a:endParaRPr dirty="0"/>
          </a:p>
          <a:p>
            <a:pPr marL="457200" lvl="0" indent="-406400" algn="l" rtl="0">
              <a:lnSpc>
                <a:spcPct val="90000"/>
              </a:lnSpc>
              <a:spcBef>
                <a:spcPts val="1000"/>
              </a:spcBef>
              <a:spcAft>
                <a:spcPts val="0"/>
              </a:spcAft>
              <a:buSzPts val="2800"/>
              <a:buChar char="•"/>
            </a:pPr>
            <a:r>
              <a:rPr lang="en-US" dirty="0"/>
              <a:t>Leave No Trace Basics</a:t>
            </a:r>
            <a:endParaRPr dirty="0"/>
          </a:p>
        </p:txBody>
      </p:sp>
      <p:sp>
        <p:nvSpPr>
          <p:cNvPr id="132" name="Google Shape;132;p27"/>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Leave No Trace Courses Facilitated</a:t>
            </a:r>
            <a:br>
              <a:rPr lang="en-US" dirty="0"/>
            </a:br>
            <a:r>
              <a:rPr lang="en-US" dirty="0"/>
              <a:t>by Level 2 Instructors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sz="4000" dirty="0">
                <a:latin typeface="Helvetica Neue"/>
                <a:ea typeface="Helvetica Neue"/>
                <a:cs typeface="Helvetica Neue"/>
                <a:sym typeface="Helvetica Neue"/>
              </a:rPr>
              <a:t>Other Training Opportunities within Scouting America </a:t>
            </a:r>
            <a:endParaRPr sz="4000" dirty="0">
              <a:latin typeface="Helvetica Neue"/>
              <a:ea typeface="Helvetica Neue"/>
              <a:cs typeface="Helvetica Neue"/>
              <a:sym typeface="Helvetica Neue"/>
            </a:endParaRPr>
          </a:p>
        </p:txBody>
      </p:sp>
      <p:sp>
        <p:nvSpPr>
          <p:cNvPr id="138" name="Google Shape;138;p10"/>
          <p:cNvSpPr txBox="1">
            <a:spLocks noGrp="1"/>
          </p:cNvSpPr>
          <p:nvPr>
            <p:ph type="body" idx="4294967295"/>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2400"/>
              <a:buNone/>
            </a:pPr>
            <a:r>
              <a:rPr lang="en-US" sz="2400" b="1" dirty="0">
                <a:solidFill>
                  <a:srgbClr val="385623"/>
                </a:solidFill>
                <a:latin typeface="Helvetica Neue"/>
                <a:ea typeface="Helvetica Neue"/>
                <a:cs typeface="Helvetica Neue"/>
                <a:sym typeface="Helvetica Neue"/>
              </a:rPr>
              <a:t>Adult</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Introduction to Outdoor Leadership Skills (IOLS)</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Basic Adult Leader Outdoor Orientation (BALOO)</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Wood Badge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Leader Specific Training</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Round Table</a:t>
            </a:r>
            <a:endParaRPr dirty="0">
              <a:latin typeface="Helvetica Neue"/>
              <a:ea typeface="Helvetica Neue"/>
              <a:cs typeface="Helvetica Neue"/>
              <a:sym typeface="Helvetica Neue"/>
            </a:endParaRPr>
          </a:p>
        </p:txBody>
      </p:sp>
      <p:sp>
        <p:nvSpPr>
          <p:cNvPr id="139" name="Google Shape;139;p10"/>
          <p:cNvSpPr txBox="1">
            <a:spLocks noGrp="1"/>
          </p:cNvSpPr>
          <p:nvPr>
            <p:ph type="body" idx="4294967295"/>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723"/>
              </a:buClr>
              <a:buSzPts val="2400"/>
              <a:buNone/>
            </a:pPr>
            <a:r>
              <a:rPr lang="en-US" sz="2400" b="1">
                <a:solidFill>
                  <a:srgbClr val="385723"/>
                </a:solidFill>
                <a:latin typeface="Helvetica Neue"/>
                <a:ea typeface="Helvetica Neue"/>
                <a:cs typeface="Helvetica Neue"/>
                <a:sym typeface="Helvetica Neue"/>
              </a:rPr>
              <a:t>Youth</a:t>
            </a: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723"/>
              </a:buClr>
              <a:buSzPts val="2400"/>
              <a:buChar char="•"/>
            </a:pPr>
            <a:r>
              <a:rPr lang="en-US" sz="2400">
                <a:solidFill>
                  <a:srgbClr val="385723"/>
                </a:solidFill>
                <a:latin typeface="Helvetica Neue"/>
                <a:ea typeface="Helvetica Neue"/>
                <a:cs typeface="Helvetica Neue"/>
                <a:sym typeface="Helvetica Neue"/>
              </a:rPr>
              <a:t>Camp Staff</a:t>
            </a: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723"/>
              </a:buClr>
              <a:buSzPts val="2400"/>
              <a:buChar char="•"/>
            </a:pPr>
            <a:r>
              <a:rPr lang="en-US" sz="2400">
                <a:solidFill>
                  <a:srgbClr val="385723"/>
                </a:solidFill>
                <a:latin typeface="Helvetica Neue"/>
                <a:ea typeface="Helvetica Neue"/>
                <a:cs typeface="Helvetica Neue"/>
                <a:sym typeface="Helvetica Neue"/>
              </a:rPr>
              <a:t>Advancement</a:t>
            </a: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723"/>
              </a:buClr>
              <a:buSzPts val="2400"/>
              <a:buChar char="•"/>
            </a:pPr>
            <a:r>
              <a:rPr lang="en-US" sz="2400">
                <a:solidFill>
                  <a:srgbClr val="385723"/>
                </a:solidFill>
                <a:latin typeface="Helvetica Neue"/>
                <a:ea typeface="Helvetica Neue"/>
                <a:cs typeface="Helvetica Neue"/>
                <a:sym typeface="Helvetica Neue"/>
              </a:rPr>
              <a:t>Merit Badges</a:t>
            </a: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723"/>
              </a:buClr>
              <a:buSzPts val="2400"/>
              <a:buChar char="•"/>
            </a:pPr>
            <a:r>
              <a:rPr lang="en-US" sz="2400">
                <a:solidFill>
                  <a:srgbClr val="385723"/>
                </a:solidFill>
                <a:latin typeface="Helvetica Neue"/>
                <a:ea typeface="Helvetica Neue"/>
                <a:cs typeface="Helvetica Neue"/>
                <a:sym typeface="Helvetica Neue"/>
              </a:rPr>
              <a:t>Skills Training</a:t>
            </a: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723"/>
              </a:buClr>
              <a:buSzPts val="2400"/>
              <a:buChar char="•"/>
            </a:pPr>
            <a:r>
              <a:rPr lang="en-US" sz="2400">
                <a:solidFill>
                  <a:srgbClr val="385723"/>
                </a:solidFill>
                <a:latin typeface="Helvetica Neue"/>
                <a:ea typeface="Helvetica Neue"/>
                <a:cs typeface="Helvetica Neue"/>
                <a:sym typeface="Helvetica Neue"/>
              </a:rPr>
              <a:t>Troop/Patrol Time</a:t>
            </a:r>
            <a:endParaRPr>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Outdoor Ethics Orientation</a:t>
            </a:r>
            <a:endParaRPr>
              <a:latin typeface="Helvetica Neue"/>
              <a:ea typeface="Helvetica Neue"/>
              <a:cs typeface="Helvetica Neue"/>
              <a:sym typeface="Helvetica Neue"/>
            </a:endParaRPr>
          </a:p>
        </p:txBody>
      </p:sp>
      <p:sp>
        <p:nvSpPr>
          <p:cNvPr id="145" name="Google Shape;145;p8"/>
          <p:cNvSpPr txBox="1">
            <a:spLocks noGrp="1"/>
          </p:cNvSpPr>
          <p:nvPr>
            <p:ph type="body" idx="4294967295"/>
          </p:nvPr>
        </p:nvSpPr>
        <p:spPr>
          <a:xfrm>
            <a:off x="838200" y="1828800"/>
            <a:ext cx="10608825" cy="400615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Clr>
                <a:srgbClr val="385623"/>
              </a:buClr>
              <a:buSzPct val="108108"/>
              <a:buChar char="•"/>
            </a:pPr>
            <a:r>
              <a:rPr lang="en-US" sz="2400" dirty="0">
                <a:solidFill>
                  <a:srgbClr val="385623"/>
                </a:solidFill>
                <a:latin typeface="Helvetica Neue"/>
                <a:ea typeface="Helvetica Neue"/>
                <a:cs typeface="Helvetica Neue"/>
                <a:sym typeface="Helvetica Neue"/>
              </a:rPr>
              <a:t>60-90 minute Scouting America course outlining the Scouting America Outdoor Ethics program</a:t>
            </a:r>
            <a:endParaRPr dirty="0">
              <a:latin typeface="Helvetica Neue"/>
              <a:ea typeface="Helvetica Neue"/>
              <a:cs typeface="Helvetica Neue"/>
              <a:sym typeface="Helvetica Neue"/>
            </a:endParaRPr>
          </a:p>
          <a:p>
            <a:pPr marL="228600" lvl="0" indent="-228600" algn="l" rtl="0">
              <a:lnSpc>
                <a:spcPct val="110000"/>
              </a:lnSpc>
              <a:spcBef>
                <a:spcPts val="0"/>
              </a:spcBef>
              <a:spcAft>
                <a:spcPts val="0"/>
              </a:spcAft>
              <a:buClr>
                <a:srgbClr val="385623"/>
              </a:buClr>
              <a:buSzPct val="108108"/>
              <a:buChar char="•"/>
            </a:pPr>
            <a:r>
              <a:rPr lang="en-US" sz="2400" dirty="0">
                <a:solidFill>
                  <a:srgbClr val="385623"/>
                </a:solidFill>
                <a:latin typeface="Helvetica Neue"/>
                <a:ea typeface="Helvetica Neue"/>
                <a:cs typeface="Helvetica Neue"/>
                <a:sym typeface="Helvetica Neue"/>
              </a:rPr>
              <a:t>Must be a Leave No Trace Level 1, 2, 3 Instructor, or TREAD Trainer/Master Trainer to teach</a:t>
            </a:r>
            <a:endParaRPr dirty="0">
              <a:latin typeface="Helvetica Neue"/>
              <a:ea typeface="Helvetica Neue"/>
              <a:cs typeface="Helvetica Neue"/>
              <a:sym typeface="Helvetica Neue"/>
            </a:endParaRPr>
          </a:p>
          <a:p>
            <a:pPr marL="228600" lvl="0" indent="-228600" algn="l" rtl="0">
              <a:lnSpc>
                <a:spcPct val="110000"/>
              </a:lnSpc>
              <a:spcBef>
                <a:spcPts val="0"/>
              </a:spcBef>
              <a:spcAft>
                <a:spcPts val="0"/>
              </a:spcAft>
              <a:buClr>
                <a:srgbClr val="385623"/>
              </a:buClr>
              <a:buSzPct val="108108"/>
              <a:buChar char="•"/>
            </a:pPr>
            <a:r>
              <a:rPr lang="en-US" sz="2400" dirty="0">
                <a:solidFill>
                  <a:srgbClr val="385623"/>
                </a:solidFill>
                <a:latin typeface="Helvetica Neue"/>
                <a:ea typeface="Helvetica Neue"/>
                <a:cs typeface="Helvetica Neue"/>
                <a:sym typeface="Helvetica Neue"/>
              </a:rPr>
              <a:t>Learning Objectives:</a:t>
            </a:r>
            <a:endParaRPr dirty="0">
              <a:latin typeface="Helvetica Neue"/>
              <a:ea typeface="Helvetica Neue"/>
              <a:cs typeface="Helvetica Neue"/>
              <a:sym typeface="Helvetica Neue"/>
            </a:endParaRPr>
          </a:p>
          <a:p>
            <a:pPr marL="800100" lvl="1" indent="-342900" algn="l" rtl="0">
              <a:lnSpc>
                <a:spcPct val="110000"/>
              </a:lnSpc>
              <a:spcBef>
                <a:spcPts val="0"/>
              </a:spcBef>
              <a:spcAft>
                <a:spcPts val="0"/>
              </a:spcAft>
              <a:buClr>
                <a:srgbClr val="385623"/>
              </a:buClr>
              <a:buSzPct val="108108"/>
              <a:buFont typeface="Helvetica Neue"/>
              <a:buChar char="−"/>
            </a:pPr>
            <a:r>
              <a:rPr lang="en-US" sz="2000" dirty="0">
                <a:solidFill>
                  <a:srgbClr val="385623"/>
                </a:solidFill>
                <a:latin typeface="Helvetica Neue"/>
                <a:ea typeface="Helvetica Neue"/>
                <a:cs typeface="Helvetica Neue"/>
                <a:sym typeface="Helvetica Neue"/>
              </a:rPr>
              <a:t>Knowledge of the Outdoor Code and Outdoor Ethics</a:t>
            </a:r>
            <a:endParaRPr dirty="0">
              <a:latin typeface="Helvetica Neue"/>
              <a:ea typeface="Helvetica Neue"/>
              <a:cs typeface="Helvetica Neue"/>
              <a:sym typeface="Helvetica Neue"/>
            </a:endParaRPr>
          </a:p>
          <a:p>
            <a:pPr marL="800100" lvl="1" indent="-342900" algn="l" rtl="0">
              <a:lnSpc>
                <a:spcPct val="110000"/>
              </a:lnSpc>
              <a:spcBef>
                <a:spcPts val="0"/>
              </a:spcBef>
              <a:spcAft>
                <a:spcPts val="0"/>
              </a:spcAft>
              <a:buClr>
                <a:srgbClr val="385623"/>
              </a:buClr>
              <a:buSzPct val="108108"/>
              <a:buFont typeface="Helvetica Neue"/>
              <a:buChar char="−"/>
            </a:pPr>
            <a:r>
              <a:rPr lang="en-US" sz="2000" dirty="0">
                <a:solidFill>
                  <a:srgbClr val="385623"/>
                </a:solidFill>
                <a:latin typeface="Helvetica Neue"/>
                <a:ea typeface="Helvetica Neue"/>
                <a:cs typeface="Helvetica Neue"/>
                <a:sym typeface="Helvetica Neue"/>
              </a:rPr>
              <a:t>Knowledge of how Leave No Trace, Tread Lightly!, and The Land Ethic/Stewardship support the Outdoor Code </a:t>
            </a:r>
            <a:endParaRPr dirty="0">
              <a:latin typeface="Helvetica Neue"/>
              <a:ea typeface="Helvetica Neue"/>
              <a:cs typeface="Helvetica Neue"/>
              <a:sym typeface="Helvetica Neue"/>
            </a:endParaRPr>
          </a:p>
          <a:p>
            <a:pPr marL="800100" lvl="1" indent="-342900" algn="l" rtl="0">
              <a:lnSpc>
                <a:spcPct val="110000"/>
              </a:lnSpc>
              <a:spcBef>
                <a:spcPts val="0"/>
              </a:spcBef>
              <a:spcAft>
                <a:spcPts val="0"/>
              </a:spcAft>
              <a:buClr>
                <a:srgbClr val="385623"/>
              </a:buClr>
              <a:buSzPct val="108108"/>
              <a:buFont typeface="Helvetica Neue"/>
              <a:buChar char="−"/>
            </a:pPr>
            <a:r>
              <a:rPr lang="en-US" sz="2000" dirty="0">
                <a:solidFill>
                  <a:srgbClr val="385623"/>
                </a:solidFill>
                <a:latin typeface="Helvetica Neue"/>
                <a:ea typeface="Helvetica Neue"/>
                <a:cs typeface="Helvetica Neue"/>
                <a:sym typeface="Helvetica Neue"/>
              </a:rPr>
              <a:t>Knowledge of Outdoor Ethics Awareness and Action Awards Program</a:t>
            </a:r>
            <a:endParaRPr dirty="0">
              <a:latin typeface="Helvetica Neue"/>
              <a:ea typeface="Helvetica Neue"/>
              <a:cs typeface="Helvetica Neue"/>
              <a:sym typeface="Helvetica Neue"/>
            </a:endParaRPr>
          </a:p>
          <a:p>
            <a:pPr marL="800100" lvl="1" indent="-342900" algn="l" rtl="0">
              <a:lnSpc>
                <a:spcPct val="110000"/>
              </a:lnSpc>
              <a:spcBef>
                <a:spcPts val="0"/>
              </a:spcBef>
              <a:spcAft>
                <a:spcPts val="0"/>
              </a:spcAft>
              <a:buClr>
                <a:srgbClr val="385623"/>
              </a:buClr>
              <a:buSzPct val="108108"/>
              <a:buFont typeface="Helvetica Neue"/>
              <a:buChar char="−"/>
            </a:pPr>
            <a:r>
              <a:rPr lang="en-US" sz="2000" dirty="0">
                <a:solidFill>
                  <a:srgbClr val="385623"/>
                </a:solidFill>
                <a:latin typeface="Helvetica Neue"/>
                <a:ea typeface="Helvetica Neue"/>
                <a:cs typeface="Helvetica Neue"/>
                <a:sym typeface="Helvetica Neue"/>
              </a:rPr>
              <a:t>Knowledge to locate additional Leave No Trace, Tread Lightly!, and Scouting America Outdoor Ethics resources and opportunities for further training</a:t>
            </a:r>
            <a:endParaRPr dirty="0">
              <a:latin typeface="Helvetica Neue"/>
              <a:ea typeface="Helvetica Neue"/>
              <a:cs typeface="Helvetica Neue"/>
              <a:sym typeface="Helvetica Neue"/>
            </a:endParaRPr>
          </a:p>
          <a:p>
            <a:pPr marL="228600" lvl="0" indent="-228600" algn="l" rtl="0">
              <a:lnSpc>
                <a:spcPct val="110000"/>
              </a:lnSpc>
              <a:spcBef>
                <a:spcPts val="0"/>
              </a:spcBef>
              <a:spcAft>
                <a:spcPts val="0"/>
              </a:spcAft>
              <a:buClr>
                <a:srgbClr val="385623"/>
              </a:buClr>
              <a:buSzPct val="108108"/>
              <a:buChar char="•"/>
            </a:pPr>
            <a:r>
              <a:rPr lang="en-US" sz="2400" dirty="0">
                <a:solidFill>
                  <a:srgbClr val="385623"/>
                </a:solidFill>
                <a:latin typeface="Helvetica Neue"/>
                <a:ea typeface="Helvetica Neue"/>
                <a:cs typeface="Helvetica Neue"/>
                <a:sym typeface="Helvetica Neue"/>
              </a:rPr>
              <a:t>Reported to Leave No Trace as an Awareness Workshop</a:t>
            </a:r>
            <a:endParaRPr dirty="0">
              <a:latin typeface="Helvetica Neue"/>
              <a:ea typeface="Helvetica Neue"/>
              <a:cs typeface="Helvetica Neue"/>
              <a:sym typeface="Helvetica Neue"/>
            </a:endParaRPr>
          </a:p>
          <a:p>
            <a:pPr marL="228600" lvl="0" indent="-228600" algn="l" rtl="0">
              <a:lnSpc>
                <a:spcPct val="110000"/>
              </a:lnSpc>
              <a:spcBef>
                <a:spcPts val="0"/>
              </a:spcBef>
              <a:spcAft>
                <a:spcPts val="0"/>
              </a:spcAft>
              <a:buClr>
                <a:srgbClr val="385623"/>
              </a:buClr>
              <a:buSzPct val="108108"/>
              <a:buChar char="•"/>
            </a:pPr>
            <a:r>
              <a:rPr lang="en-US" sz="2400" dirty="0">
                <a:solidFill>
                  <a:srgbClr val="385623"/>
                </a:solidFill>
                <a:latin typeface="Helvetica Neue"/>
                <a:ea typeface="Helvetica Neue"/>
                <a:cs typeface="Helvetica Neue"/>
                <a:sym typeface="Helvetica Neue"/>
              </a:rPr>
              <a:t>Scouting America Training code S110-Youth; S111-Adult</a:t>
            </a:r>
            <a:endParaRPr dirty="0">
              <a:latin typeface="Helvetica Neue"/>
              <a:ea typeface="Helvetica Neue"/>
              <a:cs typeface="Helvetica Neue"/>
              <a:sym typeface="Helvetica Neue"/>
            </a:endParaRPr>
          </a:p>
        </p:txBody>
      </p:sp>
      <p:pic>
        <p:nvPicPr>
          <p:cNvPr id="146" name="Google Shape;146;p8"/>
          <p:cNvPicPr preferRelativeResize="0"/>
          <p:nvPr/>
        </p:nvPicPr>
        <p:blipFill rotWithShape="1">
          <a:blip r:embed="rId3">
            <a:alphaModFix/>
          </a:blip>
          <a:srcRect/>
          <a:stretch/>
        </p:blipFill>
        <p:spPr>
          <a:xfrm>
            <a:off x="10160174" y="582385"/>
            <a:ext cx="1610042" cy="9960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1638300" y="365125"/>
            <a:ext cx="8458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sz="4000" dirty="0">
                <a:latin typeface="Helvetica Neue"/>
                <a:ea typeface="Helvetica Neue"/>
                <a:cs typeface="Helvetica Neue"/>
                <a:sym typeface="Helvetica Neue"/>
              </a:rPr>
              <a:t>Scouting America </a:t>
            </a:r>
            <a:br>
              <a:rPr lang="en-US" sz="4000" dirty="0">
                <a:latin typeface="Helvetica Neue"/>
                <a:ea typeface="Helvetica Neue"/>
                <a:cs typeface="Helvetica Neue"/>
                <a:sym typeface="Helvetica Neue"/>
              </a:rPr>
            </a:br>
            <a:r>
              <a:rPr lang="en-US" sz="4000" dirty="0">
                <a:latin typeface="Helvetica Neue"/>
                <a:ea typeface="Helvetica Neue"/>
                <a:cs typeface="Helvetica Neue"/>
                <a:sym typeface="Helvetica Neue"/>
              </a:rPr>
              <a:t>Leave No Trace Basics</a:t>
            </a:r>
            <a:endParaRPr sz="4000" dirty="0">
              <a:latin typeface="Helvetica Neue"/>
              <a:ea typeface="Helvetica Neue"/>
              <a:cs typeface="Helvetica Neue"/>
              <a:sym typeface="Helvetica Neue"/>
            </a:endParaRPr>
          </a:p>
        </p:txBody>
      </p:sp>
      <p:sp>
        <p:nvSpPr>
          <p:cNvPr id="152" name="Google Shape;152;p9"/>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3-4 hour Scouting America course specific to Leave No Trace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Must be a Leave No Trace </a:t>
            </a:r>
            <a:r>
              <a:rPr lang="en-US" sz="2400" dirty="0">
                <a:latin typeface="Helvetica Neue"/>
                <a:ea typeface="Helvetica Neue"/>
                <a:cs typeface="Helvetica Neue"/>
                <a:sym typeface="Helvetica Neue"/>
              </a:rPr>
              <a:t>Level 1, 2, 3 Instructor</a:t>
            </a:r>
            <a:r>
              <a:rPr lang="en-US" sz="2400" dirty="0">
                <a:solidFill>
                  <a:srgbClr val="385623"/>
                </a:solidFill>
                <a:latin typeface="Helvetica Neue"/>
                <a:ea typeface="Helvetica Neue"/>
                <a:cs typeface="Helvetica Neue"/>
                <a:sym typeface="Helvetica Neue"/>
              </a:rPr>
              <a:t> to facilitate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Learning Objectives</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Knowledge of Leave No Trace and its principles</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Understanding the importance of Leave No Trace in outdoor activities</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Where to locate additional Leave No Trace resources and opportunities to further Leave No Trace Training</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Reported to Leave No Trace as an Awareness Workshop</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Scouting America Training Code D74</a:t>
            </a:r>
            <a:endParaRPr dirty="0">
              <a:latin typeface="Helvetica Neue"/>
              <a:ea typeface="Helvetica Neue"/>
              <a:cs typeface="Helvetica Neue"/>
              <a:sym typeface="Helvetica Neue"/>
            </a:endParaRPr>
          </a:p>
        </p:txBody>
      </p:sp>
      <p:pic>
        <p:nvPicPr>
          <p:cNvPr id="153" name="Google Shape;153;p9"/>
          <p:cNvPicPr preferRelativeResize="0"/>
          <p:nvPr/>
        </p:nvPicPr>
        <p:blipFill rotWithShape="1">
          <a:blip r:embed="rId3">
            <a:alphaModFix/>
          </a:blip>
          <a:srcRect/>
          <a:stretch/>
        </p:blipFill>
        <p:spPr>
          <a:xfrm>
            <a:off x="10160174" y="582385"/>
            <a:ext cx="1610042" cy="9960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638300" y="365125"/>
            <a:ext cx="97155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n-US">
                <a:latin typeface="Helvetica Neue"/>
                <a:ea typeface="Helvetica Neue"/>
                <a:cs typeface="Helvetica Neue"/>
                <a:sym typeface="Helvetica Neue"/>
              </a:rPr>
              <a:t>Leave No Trace Workshop</a:t>
            </a:r>
            <a:endParaRPr>
              <a:latin typeface="Helvetica Neue"/>
              <a:ea typeface="Helvetica Neue"/>
              <a:cs typeface="Helvetica Neue"/>
              <a:sym typeface="Helvetica Neue"/>
            </a:endParaRPr>
          </a:p>
        </p:txBody>
      </p:sp>
      <p:sp>
        <p:nvSpPr>
          <p:cNvPr id="159" name="Google Shape;159;p7"/>
          <p:cNvSpPr txBox="1">
            <a:spLocks noGrp="1"/>
          </p:cNvSpPr>
          <p:nvPr>
            <p:ph type="body" idx="4294967295"/>
          </p:nvPr>
        </p:nvSpPr>
        <p:spPr>
          <a:xfrm>
            <a:off x="838200" y="1825625"/>
            <a:ext cx="10515600" cy="400367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Any Leave No Trace training, one day or less which covers:</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Seven Principles of Leave No Trace</a:t>
            </a:r>
            <a:endParaRPr dirty="0">
              <a:latin typeface="Helvetica Neue"/>
              <a:ea typeface="Helvetica Neue"/>
              <a:cs typeface="Helvetica Neue"/>
              <a:sym typeface="Helvetica Neue"/>
            </a:endParaRPr>
          </a:p>
          <a:p>
            <a:pPr marL="800100" lvl="1" indent="-342900" algn="l" rtl="0">
              <a:lnSpc>
                <a:spcPct val="90000"/>
              </a:lnSpc>
              <a:spcBef>
                <a:spcPts val="500"/>
              </a:spcBef>
              <a:spcAft>
                <a:spcPts val="0"/>
              </a:spcAft>
              <a:buClr>
                <a:srgbClr val="385623"/>
              </a:buClr>
              <a:buSzPts val="2000"/>
              <a:buFont typeface="Helvetica Neue"/>
              <a:buChar char="−"/>
            </a:pPr>
            <a:r>
              <a:rPr lang="en-US" sz="2000" dirty="0">
                <a:solidFill>
                  <a:srgbClr val="385623"/>
                </a:solidFill>
                <a:latin typeface="Helvetica Neue"/>
                <a:ea typeface="Helvetica Neue"/>
                <a:cs typeface="Helvetica Neue"/>
                <a:sym typeface="Helvetica Neue"/>
              </a:rPr>
              <a:t>Leave No Trace Mission</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Hosted by Council, District, Unit, or Individual</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Anyone with Knowledge of Leave No Trace can facilitate</a:t>
            </a:r>
            <a:endParaRPr dirty="0"/>
          </a:p>
          <a:p>
            <a:pPr marL="800100" lvl="1" indent="-342900" algn="l" rtl="0">
              <a:lnSpc>
                <a:spcPct val="90000"/>
              </a:lnSpc>
              <a:spcBef>
                <a:spcPts val="1000"/>
              </a:spcBef>
              <a:spcAft>
                <a:spcPts val="0"/>
              </a:spcAft>
              <a:buSzPts val="2400"/>
              <a:buFont typeface="Helvetica Neue"/>
              <a:buChar char="−"/>
            </a:pPr>
            <a:r>
              <a:rPr lang="en-US" dirty="0">
                <a:latin typeface="Helvetica Neue"/>
                <a:ea typeface="Helvetica Neue"/>
                <a:cs typeface="Helvetica Neue"/>
                <a:sym typeface="Helvetica Neue"/>
              </a:rPr>
              <a:t>Must be Level 1, 2, or 3 to issue Certificate of Completion from Leave No Trace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Emphasize skills and techniques essential to minimum impact ethics and education.</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No Scouting America Training code</a:t>
            </a:r>
            <a:endParaRPr dirty="0">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385623"/>
              </a:buClr>
              <a:buSzPts val="2400"/>
              <a:buChar char="•"/>
            </a:pPr>
            <a:r>
              <a:rPr lang="en-US" sz="2400" dirty="0">
                <a:solidFill>
                  <a:srgbClr val="385623"/>
                </a:solidFill>
                <a:latin typeface="Helvetica Neue"/>
                <a:ea typeface="Helvetica Neue"/>
                <a:cs typeface="Helvetica Neue"/>
                <a:sym typeface="Helvetica Neue"/>
              </a:rPr>
              <a:t>Reported to Leave No Trace</a:t>
            </a:r>
            <a:endParaRPr dirty="0">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a:p>
            <a:pPr marL="228600" lvl="0" indent="-76200" algn="l" rtl="0">
              <a:lnSpc>
                <a:spcPct val="90000"/>
              </a:lnSpc>
              <a:spcBef>
                <a:spcPts val="1000"/>
              </a:spcBef>
              <a:spcAft>
                <a:spcPts val="0"/>
              </a:spcAft>
              <a:buClr>
                <a:srgbClr val="385623"/>
              </a:buClr>
              <a:buSzPts val="2400"/>
              <a:buNone/>
            </a:pPr>
            <a:endParaRPr sz="2400" dirty="0">
              <a:solidFill>
                <a:srgbClr val="385623"/>
              </a:solidFill>
              <a:latin typeface="Helvetica Neue"/>
              <a:ea typeface="Helvetica Neue"/>
              <a:cs typeface="Helvetica Neue"/>
              <a:sym typeface="Helvetica Neue"/>
            </a:endParaRPr>
          </a:p>
        </p:txBody>
      </p:sp>
      <p:pic>
        <p:nvPicPr>
          <p:cNvPr id="160" name="Google Shape;160;p7"/>
          <p:cNvPicPr preferRelativeResize="0"/>
          <p:nvPr/>
        </p:nvPicPr>
        <p:blipFill rotWithShape="1">
          <a:blip r:embed="rId3">
            <a:alphaModFix/>
          </a:blip>
          <a:srcRect/>
          <a:stretch/>
        </p:blipFill>
        <p:spPr>
          <a:xfrm>
            <a:off x="10160174" y="582385"/>
            <a:ext cx="1610042" cy="99604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1523</Words>
  <Application>Microsoft Office PowerPoint</Application>
  <PresentationFormat>Widescreen</PresentationFormat>
  <Paragraphs>203</Paragraphs>
  <Slides>22</Slides>
  <Notes>22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Helvetica Neue</vt:lpstr>
      <vt:lpstr>Calibri</vt:lpstr>
      <vt:lpstr>Wingdings</vt:lpstr>
      <vt:lpstr>Arial</vt:lpstr>
      <vt:lpstr>Office Theme</vt:lpstr>
      <vt:lpstr>PowerPoint Presentation</vt:lpstr>
      <vt:lpstr>PowerPoint Presentation</vt:lpstr>
      <vt:lpstr>Scouting America Objectives</vt:lpstr>
      <vt:lpstr>Level 1 Objectives</vt:lpstr>
      <vt:lpstr>Leave No Trace Courses Facilitated by Level 2 Instructors</vt:lpstr>
      <vt:lpstr>Other Training Opportunities within Scouting America </vt:lpstr>
      <vt:lpstr>Outdoor Ethics Orientation</vt:lpstr>
      <vt:lpstr>Scouting America  Leave No Trace Basics</vt:lpstr>
      <vt:lpstr>Leave No Trace Workshop</vt:lpstr>
      <vt:lpstr>Leave No Trace Skills Course</vt:lpstr>
      <vt:lpstr>Leave No Trace Level 1 Course</vt:lpstr>
      <vt:lpstr>Leave No Trace Level 1 Course</vt:lpstr>
      <vt:lpstr>Level 1 Instructor Course Qualifications</vt:lpstr>
      <vt:lpstr>Level 1 Course Objectives</vt:lpstr>
      <vt:lpstr>Leave No Trace Level 1 Course</vt:lpstr>
      <vt:lpstr>Level 1 Admin Requirements</vt:lpstr>
      <vt:lpstr>PowerPoint Presentation</vt:lpstr>
      <vt:lpstr>Level 1 Course Organization</vt:lpstr>
      <vt:lpstr>Level 1 Course Logistics</vt:lpstr>
      <vt:lpstr>Level 1 Course Content</vt:lpstr>
      <vt:lpstr>Level 1 Course Reporting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 Lamothe</dc:creator>
  <cp:lastModifiedBy>Joshua Lamothe</cp:lastModifiedBy>
  <cp:revision>8</cp:revision>
  <dcterms:created xsi:type="dcterms:W3CDTF">2018-03-11T22:14:51Z</dcterms:created>
  <dcterms:modified xsi:type="dcterms:W3CDTF">2025-07-25T08:16:45Z</dcterms:modified>
</cp:coreProperties>
</file>